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8cdc9022d7c142a7" /><Relationship Type="http://schemas.openxmlformats.org/officeDocument/2006/relationships/extended-properties" Target="/docProps/app.xml" Id="Re4aca6781f24492b" /><Relationship Type="http://schemas.openxmlformats.org/officeDocument/2006/relationships/officeDocument" Target="/ppt/presentation.xml" Id="Rd0845cfaf036485b" /></Relationships>
</file>

<file path=ppt/presentation.xml><?xml version="1.0" encoding="utf-8"?>
<p:presentation xmlns:p="http://schemas.openxmlformats.org/presentationml/2006/main">
  <p:sldMasterIdLst>
    <p:sldMasterId xmlns:r="http://schemas.openxmlformats.org/officeDocument/2006/relationships" id="2147483648" r:id="R3c4fa407edc14ba1"/>
  </p:sldMasterIdLst>
  <p:notesMasterIdLst>
    <p:notesMasterId xmlns:r="http://schemas.openxmlformats.org/officeDocument/2006/relationships" r:id="Re6f63e23df26494b"/>
  </p:notesMasterIdLst>
  <p:sldIdLst>
    <p:sldId xmlns:r="http://schemas.openxmlformats.org/officeDocument/2006/relationships" id="256" r:id="Rd99134dd8b244132"/>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ddd23d3b5ad24c37" /><Relationship Type="http://schemas.openxmlformats.org/officeDocument/2006/relationships/slideMaster" Target="/ppt/slideMasters/slideMaster1.xml" Id="R3c4fa407edc14ba1" /><Relationship Type="http://schemas.openxmlformats.org/officeDocument/2006/relationships/notesMaster" Target="/ppt/notesMasters/notesMaster1.xml" Id="Re6f63e23df26494b" /><Relationship Type="http://schemas.openxmlformats.org/officeDocument/2006/relationships/presProps" Target="/ppt/presProps.xml" Id="R0155e53f61024947" /><Relationship Type="http://schemas.openxmlformats.org/officeDocument/2006/relationships/tableStyles" Target="/ppt/tableStyles.xml" Id="R22c6cb5d860b4e34" /><Relationship Type="http://schemas.openxmlformats.org/officeDocument/2006/relationships/slide" Target="/ppt/slides/slide1.xml" Id="Rd99134dd8b24413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f15670d40c024c1e"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542ed47bd0d24104" /><Relationship Type="http://schemas.openxmlformats.org/officeDocument/2006/relationships/notesMaster" Target="/ppt/notesMasters/notesMaster1.xml" Id="R8877eea7f4364118"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mekko-chart guide, template 6.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Graphite orchid.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64b63f1e30a4b06"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3a0af5c6ab6d4f4a" /><Relationship Type="http://schemas.openxmlformats.org/officeDocument/2006/relationships/slideLayout" Target="/ppt/slideLayouts/slideLayout1.xml" Id="R5b42686ec4bc4beb"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b42686ec4bc4beb"/>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b195ad2241e4f39" /><Relationship Type="http://schemas.openxmlformats.org/officeDocument/2006/relationships/notesSlide" Target="/ppt/notesSlides/notesSlide1.xml" Id="R3030ea1cace145b5" /></Relationships>
</file>

<file path=ppt/slides/slide1.xml><?xml version="1.0" encoding="utf-8"?>
<p:sld xmlns:p="http://schemas.openxmlformats.org/presentationml/2006/main">
  <p:cSld>
    <p:bg>
      <p:bgPr>
        <a:solidFill xmlns:a="http://schemas.openxmlformats.org/drawingml/2006/main">
          <a:srgbClr val="272331"/>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C4158B5E-60D4-42C6-A2A5-8345ECAE8C32}"/>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FAF4FF"/>
                </a:solidFill>
                <a:latin typeface="Helvetica Neue"/>
                <a:ea typeface="Helvetica Neue"/>
                <a:cs typeface="Helvetica Neue"/>
              </a:defRPr>
            </a:pPr>
            <a:r>
              <a:rPr sz="3300" b="1">
                <a:solidFill>
                  <a:srgbClr val="FAF4FF"/>
                </a:solidFill>
                <a:latin typeface="Helvetica Neue"/>
                <a:ea typeface="Helvetica Neue"/>
                <a:cs typeface="Helvetica Neue"/>
              </a:rPr>
              <a:t>Cost structure by unit</a:t>
            </a:r>
          </a:p>
        </p:txBody>
      </p:sp>
      <p:sp>
        <p:nvSpPr>
          <p:cNvPr id="2" name="">
            <a:extLst xmlns:a="http://schemas.openxmlformats.org/drawingml/2006/main">
              <a:ext uri="{FF2B5EF4-FFF2-40B4-BE49-F238E27FC236}">
                <a16:creationId xmlns:a16="http://schemas.microsoft.com/office/drawing/2014/main" id="{F260D5B0-0478-4257-9894-3F2CAF81EF27}"/>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C0B3CC"/>
                </a:solidFill>
                <a:latin typeface="Helvetica Neue"/>
                <a:ea typeface="Helvetica Neue"/>
                <a:cs typeface="Helvetica Neue"/>
              </a:defRPr>
            </a:pPr>
            <a:r>
              <a:rPr sz="1800" b="0">
                <a:solidFill>
                  <a:srgbClr val="C0B3CC"/>
                </a:solidFill>
                <a:latin typeface="Helvetica Neue"/>
                <a:ea typeface="Helvetica Neue"/>
                <a:cs typeface="Helvetica Neue"/>
              </a:rPr>
              <a:t>Editable shapes preserve the relationship between width and height</a:t>
            </a:r>
          </a:p>
        </p:txBody>
      </p:sp>
      <p:sp>
        <p:nvSpPr>
          <p:cNvPr id="3" name="">
            <a:extLst xmlns:a="http://schemas.openxmlformats.org/drawingml/2006/main">
              <a:ext uri="{FF2B5EF4-FFF2-40B4-BE49-F238E27FC236}">
                <a16:creationId xmlns:a16="http://schemas.microsoft.com/office/drawing/2014/main" id="{D1D9592E-91D7-44A7-A5CB-109AF959F548}"/>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544461"/>
            </a:solidFill>
          </a:ln>
        </p:spPr>
      </p:sp>
      <p:sp>
        <p:nvSpPr>
          <p:cNvPr id="4" name="">
            <a:extLst xmlns:a="http://schemas.openxmlformats.org/drawingml/2006/main">
              <a:ext uri="{FF2B5EF4-FFF2-40B4-BE49-F238E27FC236}">
                <a16:creationId xmlns:a16="http://schemas.microsoft.com/office/drawing/2014/main" id="{B8A1C48D-EB1A-49A4-96F2-B8B56C6B6552}"/>
              </a:ext>
            </a:extLst>
          </p:cNvPr>
          <p:cNvSpPr>
            <a:spLocks xmlns:a="http://schemas.openxmlformats.org/drawingml/2006/main" noGrp="1"/>
          </p:cNvSpPr>
          <p:nvPr/>
        </p:nvSpPr>
        <p:spPr>
          <a:xfrm xmlns:a="http://schemas.openxmlformats.org/drawingml/2006/main">
            <a:off x="561975" y="2371725"/>
            <a:ext cx="476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C0B3CC"/>
                </a:solidFill>
                <a:latin typeface="Helvetica Neue"/>
                <a:ea typeface="Helvetica Neue"/>
                <a:cs typeface="Helvetica Neue"/>
              </a:defRPr>
            </a:pPr>
            <a:r>
              <a:rPr sz="1350" b="0">
                <a:solidFill>
                  <a:srgbClr val="C0B3CC"/>
                </a:solidFill>
                <a:latin typeface="Helvetica Neue"/>
                <a:ea typeface="Helvetica Neue"/>
                <a:cs typeface="Helvetica Neue"/>
              </a:rPr>
              <a:t>100</a:t>
            </a:r>
          </a:p>
        </p:txBody>
      </p:sp>
      <p:sp>
        <p:nvSpPr>
          <p:cNvPr id="5" name="">
            <a:extLst xmlns:a="http://schemas.openxmlformats.org/drawingml/2006/main">
              <a:ext uri="{FF2B5EF4-FFF2-40B4-BE49-F238E27FC236}">
                <a16:creationId xmlns:a16="http://schemas.microsoft.com/office/drawing/2014/main" id="{CA0270CD-E813-4F9A-A05A-43B02B8AACA5}"/>
              </a:ext>
            </a:extLst>
          </p:cNvPr>
          <p:cNvSpPr>
            <a:spLocks xmlns:a="http://schemas.openxmlformats.org/drawingml/2006/main" noGrp="1"/>
          </p:cNvSpPr>
          <p:nvPr/>
        </p:nvSpPr>
        <p:spPr>
          <a:xfrm xmlns:a="http://schemas.openxmlformats.org/drawingml/2006/main">
            <a:off x="695325" y="5114925"/>
            <a:ext cx="428625"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0">
                <a:solidFill>
                  <a:srgbClr val="C0B3CC"/>
                </a:solidFill>
                <a:latin typeface="Helvetica Neue"/>
                <a:ea typeface="Helvetica Neue"/>
                <a:cs typeface="Helvetica Neue"/>
              </a:defRPr>
            </a:pPr>
            <a:r>
              <a:rPr sz="1350" b="0">
                <a:solidFill>
                  <a:srgbClr val="C0B3CC"/>
                </a:solidFill>
                <a:latin typeface="Helvetica Neue"/>
                <a:ea typeface="Helvetica Neue"/>
                <a:cs typeface="Helvetica Neue"/>
              </a:rPr>
              <a:t>0</a:t>
            </a:r>
          </a:p>
        </p:txBody>
      </p:sp>
      <p:sp>
        <p:nvSpPr>
          <p:cNvPr id="6" name="">
            <a:extLst xmlns:a="http://schemas.openxmlformats.org/drawingml/2006/main">
              <a:ext uri="{FF2B5EF4-FFF2-40B4-BE49-F238E27FC236}">
                <a16:creationId xmlns:a16="http://schemas.microsoft.com/office/drawing/2014/main" id="{7E8B7722-5005-466D-96C6-3C94E0CE6710}"/>
              </a:ext>
            </a:extLst>
          </p:cNvPr>
          <p:cNvSpPr>
            <a:spLocks xmlns:a="http://schemas.openxmlformats.org/drawingml/2006/main" noGrp="1"/>
          </p:cNvSpPr>
          <p:nvPr/>
        </p:nvSpPr>
        <p:spPr>
          <a:xfrm xmlns:a="http://schemas.openxmlformats.org/drawingml/2006/main">
            <a:off x="1009650" y="2457450"/>
            <a:ext cx="5210175" cy="1409700"/>
          </a:xfrm>
          <a:prstGeom xmlns:a="http://schemas.openxmlformats.org/drawingml/2006/main" prst="rect">
            <a:avLst/>
          </a:prstGeom>
          <a:solidFill xmlns:a="http://schemas.openxmlformats.org/drawingml/2006/main">
            <a:srgbClr val="C9A1EA"/>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0D222107-C8B6-4145-94A7-D18E860E37C9}"/>
              </a:ext>
            </a:extLst>
          </p:cNvPr>
          <p:cNvSpPr>
            <a:spLocks xmlns:a="http://schemas.openxmlformats.org/drawingml/2006/main" noGrp="1"/>
          </p:cNvSpPr>
          <p:nvPr/>
        </p:nvSpPr>
        <p:spPr>
          <a:xfrm xmlns:a="http://schemas.openxmlformats.org/drawingml/2006/main">
            <a:off x="1152525" y="3019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72331"/>
                </a:solidFill>
                <a:latin typeface="Helvetica Neue"/>
                <a:ea typeface="Helvetica Neue"/>
                <a:cs typeface="Helvetica Neue"/>
              </a:defRPr>
            </a:pPr>
            <a:r>
              <a:rPr sz="1725" b="1">
                <a:solidFill>
                  <a:srgbClr val="272331"/>
                </a:solidFill>
                <a:latin typeface="Helvetica Neue"/>
                <a:ea typeface="Helvetica Neue"/>
                <a:cs typeface="Helvetica Neue"/>
              </a:rPr>
              <a:t>People 50%</a:t>
            </a:r>
          </a:p>
        </p:txBody>
      </p:sp>
      <p:sp>
        <p:nvSpPr>
          <p:cNvPr id="8" name="">
            <a:extLst xmlns:a="http://schemas.openxmlformats.org/drawingml/2006/main">
              <a:ext uri="{FF2B5EF4-FFF2-40B4-BE49-F238E27FC236}">
                <a16:creationId xmlns:a16="http://schemas.microsoft.com/office/drawing/2014/main" id="{DABE4DC7-D6E6-4E42-BB8A-1A9317A4E08A}"/>
              </a:ext>
            </a:extLst>
          </p:cNvPr>
          <p:cNvSpPr>
            <a:spLocks xmlns:a="http://schemas.openxmlformats.org/drawingml/2006/main" noGrp="1"/>
          </p:cNvSpPr>
          <p:nvPr/>
        </p:nvSpPr>
        <p:spPr>
          <a:xfrm xmlns:a="http://schemas.openxmlformats.org/drawingml/2006/main">
            <a:off x="1009650" y="3886200"/>
            <a:ext cx="5210175" cy="838200"/>
          </a:xfrm>
          <a:prstGeom xmlns:a="http://schemas.openxmlformats.org/drawingml/2006/main" prst="rect">
            <a:avLst/>
          </a:prstGeom>
          <a:solidFill xmlns:a="http://schemas.openxmlformats.org/drawingml/2006/main">
            <a:srgbClr val="544461"/>
          </a:solidFill>
          <a:ln xmlns:a="http://schemas.openxmlformats.org/drawingml/2006/main" w="0">
            <a:noFill/>
          </a:ln>
        </p:spPr>
      </p:sp>
      <p:sp>
        <p:nvSpPr>
          <p:cNvPr id="9" name="">
            <a:extLst xmlns:a="http://schemas.openxmlformats.org/drawingml/2006/main">
              <a:ext uri="{FF2B5EF4-FFF2-40B4-BE49-F238E27FC236}">
                <a16:creationId xmlns:a16="http://schemas.microsoft.com/office/drawing/2014/main" id="{1DDF4AAA-21D5-4A01-A720-24069E1FC9F4}"/>
              </a:ext>
            </a:extLst>
          </p:cNvPr>
          <p:cNvSpPr>
            <a:spLocks xmlns:a="http://schemas.openxmlformats.org/drawingml/2006/main" noGrp="1"/>
          </p:cNvSpPr>
          <p:nvPr/>
        </p:nvSpPr>
        <p:spPr>
          <a:xfrm xmlns:a="http://schemas.openxmlformats.org/drawingml/2006/main">
            <a:off x="1152525" y="4162425"/>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AF4FF"/>
                </a:solidFill>
                <a:latin typeface="Helvetica Neue"/>
                <a:ea typeface="Helvetica Neue"/>
                <a:cs typeface="Helvetica Neue"/>
              </a:defRPr>
            </a:pPr>
            <a:r>
              <a:rPr sz="1725" b="1">
                <a:solidFill>
                  <a:srgbClr val="FAF4FF"/>
                </a:solidFill>
                <a:latin typeface="Helvetica Neue"/>
                <a:ea typeface="Helvetica Neue"/>
                <a:cs typeface="Helvetica Neue"/>
              </a:rPr>
              <a:t>Materials 30%</a:t>
            </a:r>
          </a:p>
        </p:txBody>
      </p:sp>
      <p:sp>
        <p:nvSpPr>
          <p:cNvPr id="10" name="">
            <a:extLst xmlns:a="http://schemas.openxmlformats.org/drawingml/2006/main">
              <a:ext uri="{FF2B5EF4-FFF2-40B4-BE49-F238E27FC236}">
                <a16:creationId xmlns:a16="http://schemas.microsoft.com/office/drawing/2014/main" id="{76B31FE5-FC62-4F8F-80EC-C6BC6DD57CA9}"/>
              </a:ext>
            </a:extLst>
          </p:cNvPr>
          <p:cNvSpPr>
            <a:spLocks xmlns:a="http://schemas.openxmlformats.org/drawingml/2006/main" noGrp="1"/>
          </p:cNvSpPr>
          <p:nvPr/>
        </p:nvSpPr>
        <p:spPr>
          <a:xfrm xmlns:a="http://schemas.openxmlformats.org/drawingml/2006/main">
            <a:off x="1009650" y="4743450"/>
            <a:ext cx="5210175" cy="552450"/>
          </a:xfrm>
          <a:prstGeom xmlns:a="http://schemas.openxmlformats.org/drawingml/2006/main" prst="rect">
            <a:avLst/>
          </a:prstGeom>
          <a:solidFill xmlns:a="http://schemas.openxmlformats.org/drawingml/2006/main">
            <a:srgbClr val="ECB286"/>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52ABCE52-A8A8-41C8-B6B8-A646A99E9F42}"/>
              </a:ext>
            </a:extLst>
          </p:cNvPr>
          <p:cNvSpPr>
            <a:spLocks xmlns:a="http://schemas.openxmlformats.org/drawingml/2006/main" noGrp="1"/>
          </p:cNvSpPr>
          <p:nvPr/>
        </p:nvSpPr>
        <p:spPr>
          <a:xfrm xmlns:a="http://schemas.openxmlformats.org/drawingml/2006/main">
            <a:off x="1152525" y="4876800"/>
            <a:ext cx="4953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72331"/>
                </a:solidFill>
                <a:latin typeface="Helvetica Neue"/>
                <a:ea typeface="Helvetica Neue"/>
                <a:cs typeface="Helvetica Neue"/>
              </a:defRPr>
            </a:pPr>
            <a:r>
              <a:rPr sz="1725" b="1">
                <a:solidFill>
                  <a:srgbClr val="272331"/>
                </a:solidFill>
                <a:latin typeface="Helvetica Neue"/>
                <a:ea typeface="Helvetica Neue"/>
                <a:cs typeface="Helvetica Neue"/>
              </a:rPr>
              <a:t>Other 20%</a:t>
            </a:r>
          </a:p>
        </p:txBody>
      </p:sp>
      <p:sp>
        <p:nvSpPr>
          <p:cNvPr id="12" name="">
            <a:extLst xmlns:a="http://schemas.openxmlformats.org/drawingml/2006/main">
              <a:ext uri="{FF2B5EF4-FFF2-40B4-BE49-F238E27FC236}">
                <a16:creationId xmlns:a16="http://schemas.microsoft.com/office/drawing/2014/main" id="{873B0E39-5092-46C9-925E-0C314DF56436}"/>
              </a:ext>
            </a:extLst>
          </p:cNvPr>
          <p:cNvSpPr>
            <a:spLocks xmlns:a="http://schemas.openxmlformats.org/drawingml/2006/main" noGrp="1"/>
          </p:cNvSpPr>
          <p:nvPr/>
        </p:nvSpPr>
        <p:spPr>
          <a:xfrm xmlns:a="http://schemas.openxmlformats.org/drawingml/2006/main">
            <a:off x="1104900" y="5514975"/>
            <a:ext cx="50482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AF4FF"/>
                </a:solidFill>
                <a:latin typeface="Helvetica Neue"/>
                <a:ea typeface="Helvetica Neue"/>
                <a:cs typeface="Helvetica Neue"/>
              </a:defRPr>
            </a:pPr>
            <a:r>
              <a:rPr sz="1725" b="1">
                <a:solidFill>
                  <a:srgbClr val="FAF4FF"/>
                </a:solidFill>
                <a:latin typeface="Helvetica Neue"/>
                <a:ea typeface="Helvetica Neue"/>
                <a:cs typeface="Helvetica Neue"/>
              </a:rPr>
              <a:t>Unit A  50%</a:t>
            </a:r>
          </a:p>
        </p:txBody>
      </p:sp>
      <p:sp>
        <p:nvSpPr>
          <p:cNvPr id="13" name="">
            <a:extLst xmlns:a="http://schemas.openxmlformats.org/drawingml/2006/main">
              <a:ext uri="{FF2B5EF4-FFF2-40B4-BE49-F238E27FC236}">
                <a16:creationId xmlns:a16="http://schemas.microsoft.com/office/drawing/2014/main" id="{21299635-9561-4708-96C9-A40DF38479F7}"/>
              </a:ext>
            </a:extLst>
          </p:cNvPr>
          <p:cNvSpPr>
            <a:spLocks xmlns:a="http://schemas.openxmlformats.org/drawingml/2006/main" noGrp="1"/>
          </p:cNvSpPr>
          <p:nvPr/>
        </p:nvSpPr>
        <p:spPr>
          <a:xfrm xmlns:a="http://schemas.openxmlformats.org/drawingml/2006/main">
            <a:off x="6248400" y="2457450"/>
            <a:ext cx="3114675" cy="838200"/>
          </a:xfrm>
          <a:prstGeom xmlns:a="http://schemas.openxmlformats.org/drawingml/2006/main" prst="rect">
            <a:avLst/>
          </a:prstGeom>
          <a:solidFill xmlns:a="http://schemas.openxmlformats.org/drawingml/2006/main">
            <a:srgbClr val="C9A1EA"/>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6E866F4E-08D9-4934-93B8-11565ADC31CD}"/>
              </a:ext>
            </a:extLst>
          </p:cNvPr>
          <p:cNvSpPr>
            <a:spLocks xmlns:a="http://schemas.openxmlformats.org/drawingml/2006/main" noGrp="1"/>
          </p:cNvSpPr>
          <p:nvPr/>
        </p:nvSpPr>
        <p:spPr>
          <a:xfrm xmlns:a="http://schemas.openxmlformats.org/drawingml/2006/main">
            <a:off x="6391275" y="2733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72331"/>
                </a:solidFill>
                <a:latin typeface="Helvetica Neue"/>
                <a:ea typeface="Helvetica Neue"/>
                <a:cs typeface="Helvetica Neue"/>
              </a:defRPr>
            </a:pPr>
            <a:r>
              <a:rPr sz="1725" b="1">
                <a:solidFill>
                  <a:srgbClr val="272331"/>
                </a:solidFill>
                <a:latin typeface="Helvetica Neue"/>
                <a:ea typeface="Helvetica Neue"/>
                <a:cs typeface="Helvetica Neue"/>
              </a:rPr>
              <a:t>People 30%</a:t>
            </a:r>
          </a:p>
        </p:txBody>
      </p:sp>
      <p:sp>
        <p:nvSpPr>
          <p:cNvPr id="15" name="">
            <a:extLst xmlns:a="http://schemas.openxmlformats.org/drawingml/2006/main">
              <a:ext uri="{FF2B5EF4-FFF2-40B4-BE49-F238E27FC236}">
                <a16:creationId xmlns:a16="http://schemas.microsoft.com/office/drawing/2014/main" id="{88FCB203-8798-440D-8015-A83D186ACC8D}"/>
              </a:ext>
            </a:extLst>
          </p:cNvPr>
          <p:cNvSpPr>
            <a:spLocks xmlns:a="http://schemas.openxmlformats.org/drawingml/2006/main" noGrp="1"/>
          </p:cNvSpPr>
          <p:nvPr/>
        </p:nvSpPr>
        <p:spPr>
          <a:xfrm xmlns:a="http://schemas.openxmlformats.org/drawingml/2006/main">
            <a:off x="6248400" y="3314700"/>
            <a:ext cx="3114675" cy="1409700"/>
          </a:xfrm>
          <a:prstGeom xmlns:a="http://schemas.openxmlformats.org/drawingml/2006/main" prst="rect">
            <a:avLst/>
          </a:prstGeom>
          <a:solidFill xmlns:a="http://schemas.openxmlformats.org/drawingml/2006/main">
            <a:srgbClr val="544461"/>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19C7C7D3-0B41-45DA-80F6-BDBC36D28B6D}"/>
              </a:ext>
            </a:extLst>
          </p:cNvPr>
          <p:cNvSpPr>
            <a:spLocks xmlns:a="http://schemas.openxmlformats.org/drawingml/2006/main" noGrp="1"/>
          </p:cNvSpPr>
          <p:nvPr/>
        </p:nvSpPr>
        <p:spPr>
          <a:xfrm xmlns:a="http://schemas.openxmlformats.org/drawingml/2006/main">
            <a:off x="6391275" y="3876675"/>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AF4FF"/>
                </a:solidFill>
                <a:latin typeface="Helvetica Neue"/>
                <a:ea typeface="Helvetica Neue"/>
                <a:cs typeface="Helvetica Neue"/>
              </a:defRPr>
            </a:pPr>
            <a:r>
              <a:rPr sz="1725" b="1">
                <a:solidFill>
                  <a:srgbClr val="FAF4FF"/>
                </a:solidFill>
                <a:latin typeface="Helvetica Neue"/>
                <a:ea typeface="Helvetica Neue"/>
                <a:cs typeface="Helvetica Neue"/>
              </a:rPr>
              <a:t>Materials 50%</a:t>
            </a:r>
          </a:p>
        </p:txBody>
      </p:sp>
      <p:sp>
        <p:nvSpPr>
          <p:cNvPr id="17" name="">
            <a:extLst xmlns:a="http://schemas.openxmlformats.org/drawingml/2006/main">
              <a:ext uri="{FF2B5EF4-FFF2-40B4-BE49-F238E27FC236}">
                <a16:creationId xmlns:a16="http://schemas.microsoft.com/office/drawing/2014/main" id="{C32D1AAE-82A9-4048-9889-D10FF8954D0D}"/>
              </a:ext>
            </a:extLst>
          </p:cNvPr>
          <p:cNvSpPr>
            <a:spLocks xmlns:a="http://schemas.openxmlformats.org/drawingml/2006/main" noGrp="1"/>
          </p:cNvSpPr>
          <p:nvPr/>
        </p:nvSpPr>
        <p:spPr>
          <a:xfrm xmlns:a="http://schemas.openxmlformats.org/drawingml/2006/main">
            <a:off x="6248400" y="4743450"/>
            <a:ext cx="3114675" cy="552450"/>
          </a:xfrm>
          <a:prstGeom xmlns:a="http://schemas.openxmlformats.org/drawingml/2006/main" prst="rect">
            <a:avLst/>
          </a:prstGeom>
          <a:solidFill xmlns:a="http://schemas.openxmlformats.org/drawingml/2006/main">
            <a:srgbClr val="ECB286"/>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22B764DB-2FAF-4C92-B13F-033FA52D82D6}"/>
              </a:ext>
            </a:extLst>
          </p:cNvPr>
          <p:cNvSpPr>
            <a:spLocks xmlns:a="http://schemas.openxmlformats.org/drawingml/2006/main" noGrp="1"/>
          </p:cNvSpPr>
          <p:nvPr/>
        </p:nvSpPr>
        <p:spPr>
          <a:xfrm xmlns:a="http://schemas.openxmlformats.org/drawingml/2006/main">
            <a:off x="6391275" y="4876800"/>
            <a:ext cx="2857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72331"/>
                </a:solidFill>
                <a:latin typeface="Helvetica Neue"/>
                <a:ea typeface="Helvetica Neue"/>
                <a:cs typeface="Helvetica Neue"/>
              </a:defRPr>
            </a:pPr>
            <a:r>
              <a:rPr sz="1725" b="1">
                <a:solidFill>
                  <a:srgbClr val="272331"/>
                </a:solidFill>
                <a:latin typeface="Helvetica Neue"/>
                <a:ea typeface="Helvetica Neue"/>
                <a:cs typeface="Helvetica Neue"/>
              </a:rPr>
              <a:t>Other 20%</a:t>
            </a:r>
          </a:p>
        </p:txBody>
      </p:sp>
      <p:sp>
        <p:nvSpPr>
          <p:cNvPr id="19" name="">
            <a:extLst xmlns:a="http://schemas.openxmlformats.org/drawingml/2006/main">
              <a:ext uri="{FF2B5EF4-FFF2-40B4-BE49-F238E27FC236}">
                <a16:creationId xmlns:a16="http://schemas.microsoft.com/office/drawing/2014/main" id="{DF7441B9-02C3-4DCD-8AC3-268098E8FB82}"/>
              </a:ext>
            </a:extLst>
          </p:cNvPr>
          <p:cNvSpPr>
            <a:spLocks xmlns:a="http://schemas.openxmlformats.org/drawingml/2006/main" noGrp="1"/>
          </p:cNvSpPr>
          <p:nvPr/>
        </p:nvSpPr>
        <p:spPr>
          <a:xfrm xmlns:a="http://schemas.openxmlformats.org/drawingml/2006/main">
            <a:off x="6343650" y="5514975"/>
            <a:ext cx="295275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AF4FF"/>
                </a:solidFill>
                <a:latin typeface="Helvetica Neue"/>
                <a:ea typeface="Helvetica Neue"/>
                <a:cs typeface="Helvetica Neue"/>
              </a:defRPr>
            </a:pPr>
            <a:r>
              <a:rPr sz="1725" b="1">
                <a:solidFill>
                  <a:srgbClr val="FAF4FF"/>
                </a:solidFill>
                <a:latin typeface="Helvetica Neue"/>
                <a:ea typeface="Helvetica Neue"/>
                <a:cs typeface="Helvetica Neue"/>
              </a:rPr>
              <a:t>Unit B  30%</a:t>
            </a:r>
          </a:p>
        </p:txBody>
      </p:sp>
      <p:sp>
        <p:nvSpPr>
          <p:cNvPr id="20" name="">
            <a:extLst xmlns:a="http://schemas.openxmlformats.org/drawingml/2006/main">
              <a:ext uri="{FF2B5EF4-FFF2-40B4-BE49-F238E27FC236}">
                <a16:creationId xmlns:a16="http://schemas.microsoft.com/office/drawing/2014/main" id="{CF58BA92-E7E4-4B24-92C1-AE952C682395}"/>
              </a:ext>
            </a:extLst>
          </p:cNvPr>
          <p:cNvSpPr>
            <a:spLocks xmlns:a="http://schemas.openxmlformats.org/drawingml/2006/main" noGrp="1"/>
          </p:cNvSpPr>
          <p:nvPr/>
        </p:nvSpPr>
        <p:spPr>
          <a:xfrm xmlns:a="http://schemas.openxmlformats.org/drawingml/2006/main">
            <a:off x="9391650" y="2457450"/>
            <a:ext cx="2066925" cy="552450"/>
          </a:xfrm>
          <a:prstGeom xmlns:a="http://schemas.openxmlformats.org/drawingml/2006/main" prst="rect">
            <a:avLst/>
          </a:prstGeom>
          <a:solidFill xmlns:a="http://schemas.openxmlformats.org/drawingml/2006/main">
            <a:srgbClr val="C9A1EA"/>
          </a:solidFill>
          <a:ln xmlns:a="http://schemas.openxmlformats.org/drawingml/2006/main" w="0">
            <a:noFill/>
          </a:ln>
        </p:spPr>
      </p:sp>
      <p:sp>
        <p:nvSpPr>
          <p:cNvPr id="21" name="">
            <a:extLst xmlns:a="http://schemas.openxmlformats.org/drawingml/2006/main">
              <a:ext uri="{FF2B5EF4-FFF2-40B4-BE49-F238E27FC236}">
                <a16:creationId xmlns:a16="http://schemas.microsoft.com/office/drawing/2014/main" id="{F27ACD83-B8E6-44FB-99B5-D02059323234}"/>
              </a:ext>
            </a:extLst>
          </p:cNvPr>
          <p:cNvSpPr>
            <a:spLocks xmlns:a="http://schemas.openxmlformats.org/drawingml/2006/main" noGrp="1"/>
          </p:cNvSpPr>
          <p:nvPr/>
        </p:nvSpPr>
        <p:spPr>
          <a:xfrm xmlns:a="http://schemas.openxmlformats.org/drawingml/2006/main">
            <a:off x="9534525" y="259080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72331"/>
                </a:solidFill>
                <a:latin typeface="Helvetica Neue"/>
                <a:ea typeface="Helvetica Neue"/>
                <a:cs typeface="Helvetica Neue"/>
              </a:defRPr>
            </a:pPr>
            <a:r>
              <a:rPr sz="1725" b="1">
                <a:solidFill>
                  <a:srgbClr val="272331"/>
                </a:solidFill>
                <a:latin typeface="Helvetica Neue"/>
                <a:ea typeface="Helvetica Neue"/>
                <a:cs typeface="Helvetica Neue"/>
              </a:rPr>
              <a:t>People 20%</a:t>
            </a:r>
          </a:p>
        </p:txBody>
      </p:sp>
      <p:sp>
        <p:nvSpPr>
          <p:cNvPr id="22" name="">
            <a:extLst xmlns:a="http://schemas.openxmlformats.org/drawingml/2006/main">
              <a:ext uri="{FF2B5EF4-FFF2-40B4-BE49-F238E27FC236}">
                <a16:creationId xmlns:a16="http://schemas.microsoft.com/office/drawing/2014/main" id="{84A44F20-863A-4E59-A380-FDF913800611}"/>
              </a:ext>
            </a:extLst>
          </p:cNvPr>
          <p:cNvSpPr>
            <a:spLocks xmlns:a="http://schemas.openxmlformats.org/drawingml/2006/main" noGrp="1"/>
          </p:cNvSpPr>
          <p:nvPr/>
        </p:nvSpPr>
        <p:spPr>
          <a:xfrm xmlns:a="http://schemas.openxmlformats.org/drawingml/2006/main">
            <a:off x="9391650" y="3028950"/>
            <a:ext cx="2066925" cy="1123950"/>
          </a:xfrm>
          <a:prstGeom xmlns:a="http://schemas.openxmlformats.org/drawingml/2006/main" prst="rect">
            <a:avLst/>
          </a:prstGeom>
          <a:solidFill xmlns:a="http://schemas.openxmlformats.org/drawingml/2006/main">
            <a:srgbClr val="544461"/>
          </a:solidFill>
          <a:ln xmlns:a="http://schemas.openxmlformats.org/drawingml/2006/main" w="0">
            <a:noFill/>
          </a:ln>
        </p:spPr>
      </p:sp>
      <p:sp>
        <p:nvSpPr>
          <p:cNvPr id="23" name="">
            <a:extLst xmlns:a="http://schemas.openxmlformats.org/drawingml/2006/main">
              <a:ext uri="{FF2B5EF4-FFF2-40B4-BE49-F238E27FC236}">
                <a16:creationId xmlns:a16="http://schemas.microsoft.com/office/drawing/2014/main" id="{C1E75B93-2262-4380-98C4-CEF4BEE04D8A}"/>
              </a:ext>
            </a:extLst>
          </p:cNvPr>
          <p:cNvSpPr>
            <a:spLocks xmlns:a="http://schemas.openxmlformats.org/drawingml/2006/main" noGrp="1"/>
          </p:cNvSpPr>
          <p:nvPr/>
        </p:nvSpPr>
        <p:spPr>
          <a:xfrm xmlns:a="http://schemas.openxmlformats.org/drawingml/2006/main">
            <a:off x="9534525" y="3448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AF4FF"/>
                </a:solidFill>
                <a:latin typeface="Helvetica Neue"/>
                <a:ea typeface="Helvetica Neue"/>
                <a:cs typeface="Helvetica Neue"/>
              </a:defRPr>
            </a:pPr>
            <a:r>
              <a:rPr sz="1725" b="1">
                <a:solidFill>
                  <a:srgbClr val="FAF4FF"/>
                </a:solidFill>
                <a:latin typeface="Helvetica Neue"/>
                <a:ea typeface="Helvetica Neue"/>
                <a:cs typeface="Helvetica Neue"/>
              </a:rPr>
              <a:t>Materials 40%</a:t>
            </a:r>
          </a:p>
        </p:txBody>
      </p:sp>
      <p:sp>
        <p:nvSpPr>
          <p:cNvPr id="24" name="">
            <a:extLst xmlns:a="http://schemas.openxmlformats.org/drawingml/2006/main">
              <a:ext uri="{FF2B5EF4-FFF2-40B4-BE49-F238E27FC236}">
                <a16:creationId xmlns:a16="http://schemas.microsoft.com/office/drawing/2014/main" id="{A50AC034-FD4A-4A58-97AE-8FF861325ADA}"/>
              </a:ext>
            </a:extLst>
          </p:cNvPr>
          <p:cNvSpPr>
            <a:spLocks xmlns:a="http://schemas.openxmlformats.org/drawingml/2006/main" noGrp="1"/>
          </p:cNvSpPr>
          <p:nvPr/>
        </p:nvSpPr>
        <p:spPr>
          <a:xfrm xmlns:a="http://schemas.openxmlformats.org/drawingml/2006/main">
            <a:off x="9391650" y="4171950"/>
            <a:ext cx="2066925" cy="1123950"/>
          </a:xfrm>
          <a:prstGeom xmlns:a="http://schemas.openxmlformats.org/drawingml/2006/main" prst="rect">
            <a:avLst/>
          </a:prstGeom>
          <a:solidFill xmlns:a="http://schemas.openxmlformats.org/drawingml/2006/main">
            <a:srgbClr val="ECB286"/>
          </a:solidFill>
          <a:ln xmlns:a="http://schemas.openxmlformats.org/drawingml/2006/main" w="0">
            <a:noFill/>
          </a:ln>
        </p:spPr>
      </p:sp>
      <p:sp>
        <p:nvSpPr>
          <p:cNvPr id="25" name="">
            <a:extLst xmlns:a="http://schemas.openxmlformats.org/drawingml/2006/main">
              <a:ext uri="{FF2B5EF4-FFF2-40B4-BE49-F238E27FC236}">
                <a16:creationId xmlns:a16="http://schemas.microsoft.com/office/drawing/2014/main" id="{6BCDD865-3144-4E7C-AC2C-060E54A8E3DA}"/>
              </a:ext>
            </a:extLst>
          </p:cNvPr>
          <p:cNvSpPr>
            <a:spLocks xmlns:a="http://schemas.openxmlformats.org/drawingml/2006/main" noGrp="1"/>
          </p:cNvSpPr>
          <p:nvPr/>
        </p:nvSpPr>
        <p:spPr>
          <a:xfrm xmlns:a="http://schemas.openxmlformats.org/drawingml/2006/main">
            <a:off x="9534525" y="4591050"/>
            <a:ext cx="1809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272331"/>
                </a:solidFill>
                <a:latin typeface="Helvetica Neue"/>
                <a:ea typeface="Helvetica Neue"/>
                <a:cs typeface="Helvetica Neue"/>
              </a:defRPr>
            </a:pPr>
            <a:r>
              <a:rPr sz="1725" b="1">
                <a:solidFill>
                  <a:srgbClr val="272331"/>
                </a:solidFill>
                <a:latin typeface="Helvetica Neue"/>
                <a:ea typeface="Helvetica Neue"/>
                <a:cs typeface="Helvetica Neue"/>
              </a:rPr>
              <a:t>Other 40%</a:t>
            </a:r>
          </a:p>
        </p:txBody>
      </p:sp>
      <p:sp>
        <p:nvSpPr>
          <p:cNvPr id="26" name="">
            <a:extLst xmlns:a="http://schemas.openxmlformats.org/drawingml/2006/main">
              <a:ext uri="{FF2B5EF4-FFF2-40B4-BE49-F238E27FC236}">
                <a16:creationId xmlns:a16="http://schemas.microsoft.com/office/drawing/2014/main" id="{26C8BD95-D21E-4C99-A441-7D64E4C5BA3E}"/>
              </a:ext>
            </a:extLst>
          </p:cNvPr>
          <p:cNvSpPr>
            <a:spLocks xmlns:a="http://schemas.openxmlformats.org/drawingml/2006/main" noGrp="1"/>
          </p:cNvSpPr>
          <p:nvPr/>
        </p:nvSpPr>
        <p:spPr>
          <a:xfrm xmlns:a="http://schemas.openxmlformats.org/drawingml/2006/main">
            <a:off x="9486900" y="5514975"/>
            <a:ext cx="19050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725" b="1">
                <a:solidFill>
                  <a:srgbClr val="FAF4FF"/>
                </a:solidFill>
                <a:latin typeface="Helvetica Neue"/>
                <a:ea typeface="Helvetica Neue"/>
                <a:cs typeface="Helvetica Neue"/>
              </a:defRPr>
            </a:pPr>
            <a:r>
              <a:rPr sz="1725" b="1">
                <a:solidFill>
                  <a:srgbClr val="FAF4FF"/>
                </a:solidFill>
                <a:latin typeface="Helvetica Neue"/>
                <a:ea typeface="Helvetica Neue"/>
                <a:cs typeface="Helvetica Neue"/>
              </a:rPr>
              <a:t>Unit C  20%</a:t>
            </a:r>
          </a:p>
        </p:txBody>
      </p:sp>
      <p:sp>
        <p:nvSpPr>
          <p:cNvPr id="27" name="">
            <a:extLst xmlns:a="http://schemas.openxmlformats.org/drawingml/2006/main">
              <a:ext uri="{FF2B5EF4-FFF2-40B4-BE49-F238E27FC236}">
                <a16:creationId xmlns:a16="http://schemas.microsoft.com/office/drawing/2014/main" id="{822A04B6-119F-4716-95B2-577DAE346DFB}"/>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C0B3CC"/>
                </a:solidFill>
                <a:latin typeface="Helvetica Neue"/>
                <a:ea typeface="Helvetica Neue"/>
                <a:cs typeface="Helvetica Neue"/>
              </a:defRPr>
            </a:pPr>
            <a:r>
              <a:rPr sz="1200" b="0">
                <a:solidFill>
                  <a:srgbClr val="C0B3CC"/>
                </a:solidFill>
                <a:latin typeface="Helvetica Neue"/>
                <a:ea typeface="Helvetica Neue"/>
                <a:cs typeface="Helvetica Neue"/>
              </a:rPr>
              <a:t>Illustrative data. Widths sum to 100%. Each column sums to 100%. Shapes are editable.</a:t>
            </a:r>
          </a:p>
        </p:txBody>
      </p:sp>
      <p:sp>
        <p:nvSpPr>
          <p:cNvPr id="28" name="">
            <a:extLst xmlns:a="http://schemas.openxmlformats.org/drawingml/2006/main">
              <a:ext uri="{FF2B5EF4-FFF2-40B4-BE49-F238E27FC236}">
                <a16:creationId xmlns:a16="http://schemas.microsoft.com/office/drawing/2014/main" id="{4CEE7E5E-4510-4EE0-A180-8363ACEDB973}"/>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FAF4FF"/>
                </a:solidFill>
                <a:latin typeface="Helvetica Neue"/>
                <a:ea typeface="Helvetica Neue"/>
                <a:cs typeface="Helvetica Neue"/>
              </a:defRPr>
            </a:pPr>
            <a:r>
              <a:rPr sz="1350" b="1">
                <a:solidFill>
                  <a:srgbClr val="FAF4FF"/>
                </a:solidFill>
                <a:latin typeface="Helvetica Neue"/>
                <a:ea typeface="Helvetica Neue"/>
                <a:cs typeface="Helvetica Neue"/>
              </a:rPr>
              <a:t>oria.one</a:t>
            </a:r>
          </a:p>
        </p:txBody>
      </p:sp>
    </p:spTree>
    <p:extLst>
      <p:ext uri="{BB962C8B-B14F-4D97-AF65-F5344CB8AC3E}">
        <p14:creationId xmlns:p14="http://schemas.microsoft.com/office/powerpoint/2010/main" val="2069037394"/>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2026-09-08T22:29:50.5170000Z</dcterms:created>
  <dcterms:modified xsi:type="dcterms:W3CDTF">2026-09-08T22:29:50.5170000Z</dcterms:modified>
</coreProperties>
</file>