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a01f9a73eb464a7e" /><Relationship Type="http://schemas.openxmlformats.org/officeDocument/2006/relationships/extended-properties" Target="/docProps/app.xml" Id="Rb18e48d79e274b96" /><Relationship Type="http://schemas.openxmlformats.org/officeDocument/2006/relationships/officeDocument" Target="/ppt/presentation.xml" Id="Ref4eed8d0c3a496e" /></Relationships>
</file>

<file path=ppt/presentation.xml><?xml version="1.0" encoding="utf-8"?>
<p:presentation xmlns:p="http://schemas.openxmlformats.org/presentationml/2006/main">
  <p:sldMasterIdLst>
    <p:sldMasterId xmlns:r="http://schemas.openxmlformats.org/officeDocument/2006/relationships" id="2147483648" r:id="R69929927300a4e20"/>
  </p:sldMasterIdLst>
  <p:notesMasterIdLst>
    <p:notesMasterId xmlns:r="http://schemas.openxmlformats.org/officeDocument/2006/relationships" r:id="Rccfb2a9bb8604bcf"/>
  </p:notesMasterIdLst>
  <p:sldIdLst>
    <p:sldId xmlns:r="http://schemas.openxmlformats.org/officeDocument/2006/relationships" id="256" r:id="Rdfc6f5415ba24ef8"/>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d4da84c3530843ff" /><Relationship Type="http://schemas.openxmlformats.org/officeDocument/2006/relationships/slideMaster" Target="/ppt/slideMasters/slideMaster1.xml" Id="R69929927300a4e20" /><Relationship Type="http://schemas.openxmlformats.org/officeDocument/2006/relationships/notesMaster" Target="/ppt/notesMasters/notesMaster1.xml" Id="Rccfb2a9bb8604bcf" /><Relationship Type="http://schemas.openxmlformats.org/officeDocument/2006/relationships/presProps" Target="/ppt/presProps.xml" Id="R5c2e44991bdd4570" /><Relationship Type="http://schemas.openxmlformats.org/officeDocument/2006/relationships/tableStyles" Target="/ppt/tableStyles.xml" Id="R3d6dc57c73de4fc1" /><Relationship Type="http://schemas.openxmlformats.org/officeDocument/2006/relationships/slide" Target="/ppt/slides/slide1.xml" Id="Rdfc6f5415ba24ef8"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80050547487c46f9"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fdd29272c06240bd" /><Relationship Type="http://schemas.openxmlformats.org/officeDocument/2006/relationships/notesMaster" Target="/ppt/notesMasters/notesMaster1.xml" Id="Re4268be52f954a88"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mekko-chart guide, template 5.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Blue analysis.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1933815293954343"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2a08555752ca4eaf" /><Relationship Type="http://schemas.openxmlformats.org/officeDocument/2006/relationships/slideLayout" Target="/ppt/slideLayouts/slideLayout1.xml" Id="R699fa8cdfd7b4044"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699fa8cdfd7b4044"/>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a1d73de0a4ac43ba" /><Relationship Type="http://schemas.openxmlformats.org/officeDocument/2006/relationships/notesSlide" Target="/ppt/notesSlides/notesSlide1.xml" Id="Re747bcc0cbaa421f" /></Relationships>
</file>

<file path=ppt/slides/slide1.xml><?xml version="1.0" encoding="utf-8"?>
<p:sld xmlns:p="http://schemas.openxmlformats.org/presentationml/2006/main">
  <p:cSld>
    <p:bg>
      <p:bgPr>
        <a:solidFill xmlns:a="http://schemas.openxmlformats.org/drawingml/2006/main">
          <a:srgbClr val="F0F6FC"/>
        </a:solidFill>
      </p:bgPr>
    </p:bg>
    <p:spTree>
      <p:nvGrpSpPr>
        <p:cNvPr id="1" name=""/>
        <p:cNvGrpSpPr/>
        <p:nvPr/>
      </p:nvGrpSpPr>
      <p:grpSpPr>
        <a:xfrm xmlns:a="http://schemas.openxmlformats.org/drawingml/2006/main"/>
      </p:grpSpPr>
      <p:sp>
        <p:nvSpPr>
          <p:cNvPr id="29" name="">
            <a:extLst xmlns:a="http://schemas.openxmlformats.org/drawingml/2006/main">
              <a:ext uri="{FF2B5EF4-FFF2-40B4-BE49-F238E27FC236}">
                <a16:creationId xmlns:a16="http://schemas.microsoft.com/office/drawing/2014/main" id="{97413504-6F1C-4E7B-9115-F2B31857C038}"/>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142D4D"/>
                </a:solidFill>
                <a:latin typeface="Helvetica Neue"/>
                <a:ea typeface="Helvetica Neue"/>
                <a:cs typeface="Helvetica Neue"/>
              </a:defRPr>
            </a:pPr>
            <a:r>
              <a:rPr sz="3300" b="1">
                <a:solidFill>
                  <a:srgbClr val="142D4D"/>
                </a:solidFill>
                <a:latin typeface="Helvetica Neue"/>
                <a:ea typeface="Helvetica Neue"/>
                <a:cs typeface="Helvetica Neue"/>
              </a:rPr>
              <a:t>Portfolio mix</a:t>
            </a:r>
          </a:p>
        </p:txBody>
      </p:sp>
      <p:sp>
        <p:nvSpPr>
          <p:cNvPr id="2" name="">
            <a:extLst xmlns:a="http://schemas.openxmlformats.org/drawingml/2006/main">
              <a:ext uri="{FF2B5EF4-FFF2-40B4-BE49-F238E27FC236}">
                <a16:creationId xmlns:a16="http://schemas.microsoft.com/office/drawing/2014/main" id="{EB19FA91-71BE-49E8-8AF6-10D168432AB7}"/>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697E95"/>
                </a:solidFill>
                <a:latin typeface="Helvetica Neue"/>
                <a:ea typeface="Helvetica Neue"/>
                <a:cs typeface="Helvetica Neue"/>
              </a:defRPr>
            </a:pPr>
            <a:r>
              <a:rPr sz="1800" b="0">
                <a:solidFill>
                  <a:srgbClr val="697E95"/>
                </a:solidFill>
                <a:latin typeface="Helvetica Neue"/>
                <a:ea typeface="Helvetica Neue"/>
                <a:cs typeface="Helvetica Neue"/>
              </a:rPr>
              <a:t>Editable shapes preserve the relationship between width and height</a:t>
            </a:r>
          </a:p>
        </p:txBody>
      </p:sp>
      <p:sp>
        <p:nvSpPr>
          <p:cNvPr id="3" name="">
            <a:extLst xmlns:a="http://schemas.openxmlformats.org/drawingml/2006/main">
              <a:ext uri="{FF2B5EF4-FFF2-40B4-BE49-F238E27FC236}">
                <a16:creationId xmlns:a16="http://schemas.microsoft.com/office/drawing/2014/main" id="{145381AB-DDDF-4623-BE79-5EC02B3BE818}"/>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CFDFEF"/>
            </a:solidFill>
          </a:ln>
        </p:spPr>
      </p:sp>
      <p:sp>
        <p:nvSpPr>
          <p:cNvPr id="4" name="">
            <a:extLst xmlns:a="http://schemas.openxmlformats.org/drawingml/2006/main">
              <a:ext uri="{FF2B5EF4-FFF2-40B4-BE49-F238E27FC236}">
                <a16:creationId xmlns:a16="http://schemas.microsoft.com/office/drawing/2014/main" id="{6DEB696D-25C2-4C07-900C-F1314D542732}"/>
              </a:ext>
            </a:extLst>
          </p:cNvPr>
          <p:cNvSpPr>
            <a:spLocks xmlns:a="http://schemas.openxmlformats.org/drawingml/2006/main" noGrp="1"/>
          </p:cNvSpPr>
          <p:nvPr/>
        </p:nvSpPr>
        <p:spPr>
          <a:xfrm xmlns:a="http://schemas.openxmlformats.org/drawingml/2006/main">
            <a:off x="561975" y="2371725"/>
            <a:ext cx="4762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697E95"/>
                </a:solidFill>
                <a:latin typeface="Helvetica Neue"/>
                <a:ea typeface="Helvetica Neue"/>
                <a:cs typeface="Helvetica Neue"/>
              </a:defRPr>
            </a:pPr>
            <a:r>
              <a:rPr sz="1350" b="0">
                <a:solidFill>
                  <a:srgbClr val="697E95"/>
                </a:solidFill>
                <a:latin typeface="Helvetica Neue"/>
                <a:ea typeface="Helvetica Neue"/>
                <a:cs typeface="Helvetica Neue"/>
              </a:rPr>
              <a:t>100</a:t>
            </a:r>
          </a:p>
        </p:txBody>
      </p:sp>
      <p:sp>
        <p:nvSpPr>
          <p:cNvPr id="5" name="">
            <a:extLst xmlns:a="http://schemas.openxmlformats.org/drawingml/2006/main">
              <a:ext uri="{FF2B5EF4-FFF2-40B4-BE49-F238E27FC236}">
                <a16:creationId xmlns:a16="http://schemas.microsoft.com/office/drawing/2014/main" id="{8FC86579-B73A-4DC9-8081-039C0C6A1707}"/>
              </a:ext>
            </a:extLst>
          </p:cNvPr>
          <p:cNvSpPr>
            <a:spLocks xmlns:a="http://schemas.openxmlformats.org/drawingml/2006/main" noGrp="1"/>
          </p:cNvSpPr>
          <p:nvPr/>
        </p:nvSpPr>
        <p:spPr>
          <a:xfrm xmlns:a="http://schemas.openxmlformats.org/drawingml/2006/main">
            <a:off x="695325" y="5114925"/>
            <a:ext cx="42862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697E95"/>
                </a:solidFill>
                <a:latin typeface="Helvetica Neue"/>
                <a:ea typeface="Helvetica Neue"/>
                <a:cs typeface="Helvetica Neue"/>
              </a:defRPr>
            </a:pPr>
            <a:r>
              <a:rPr sz="1350" b="0">
                <a:solidFill>
                  <a:srgbClr val="697E95"/>
                </a:solidFill>
                <a:latin typeface="Helvetica Neue"/>
                <a:ea typeface="Helvetica Neue"/>
                <a:cs typeface="Helvetica Neue"/>
              </a:rPr>
              <a:t>0</a:t>
            </a:r>
          </a:p>
        </p:txBody>
      </p:sp>
      <p:sp>
        <p:nvSpPr>
          <p:cNvPr id="6" name="">
            <a:extLst xmlns:a="http://schemas.openxmlformats.org/drawingml/2006/main">
              <a:ext uri="{FF2B5EF4-FFF2-40B4-BE49-F238E27FC236}">
                <a16:creationId xmlns:a16="http://schemas.microsoft.com/office/drawing/2014/main" id="{97E690BB-553D-4353-9603-77BFF1F7541B}"/>
              </a:ext>
            </a:extLst>
          </p:cNvPr>
          <p:cNvSpPr>
            <a:spLocks xmlns:a="http://schemas.openxmlformats.org/drawingml/2006/main" noGrp="1"/>
          </p:cNvSpPr>
          <p:nvPr/>
        </p:nvSpPr>
        <p:spPr>
          <a:xfrm xmlns:a="http://schemas.openxmlformats.org/drawingml/2006/main">
            <a:off x="1009650" y="2457450"/>
            <a:ext cx="5210175" cy="1409700"/>
          </a:xfrm>
          <a:prstGeom xmlns:a="http://schemas.openxmlformats.org/drawingml/2006/main" prst="rect">
            <a:avLst/>
          </a:prstGeom>
          <a:solidFill xmlns:a="http://schemas.openxmlformats.org/drawingml/2006/main">
            <a:srgbClr val="3975BB"/>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6E8E262A-D1A9-428C-BA48-E9A63488428C}"/>
              </a:ext>
            </a:extLst>
          </p:cNvPr>
          <p:cNvSpPr>
            <a:spLocks xmlns:a="http://schemas.openxmlformats.org/drawingml/2006/main" noGrp="1"/>
          </p:cNvSpPr>
          <p:nvPr/>
        </p:nvSpPr>
        <p:spPr>
          <a:xfrm xmlns:a="http://schemas.openxmlformats.org/drawingml/2006/main">
            <a:off x="1152525" y="3019425"/>
            <a:ext cx="495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F0F6FC"/>
                </a:solidFill>
                <a:latin typeface="Helvetica Neue"/>
                <a:ea typeface="Helvetica Neue"/>
                <a:cs typeface="Helvetica Neue"/>
              </a:defRPr>
            </a:pPr>
            <a:r>
              <a:rPr sz="1725" b="1">
                <a:solidFill>
                  <a:srgbClr val="F0F6FC"/>
                </a:solidFill>
                <a:latin typeface="Helvetica Neue"/>
                <a:ea typeface="Helvetica Neue"/>
                <a:cs typeface="Helvetica Neue"/>
              </a:rPr>
              <a:t>A 50%</a:t>
            </a:r>
          </a:p>
        </p:txBody>
      </p:sp>
      <p:sp>
        <p:nvSpPr>
          <p:cNvPr id="8" name="">
            <a:extLst xmlns:a="http://schemas.openxmlformats.org/drawingml/2006/main">
              <a:ext uri="{FF2B5EF4-FFF2-40B4-BE49-F238E27FC236}">
                <a16:creationId xmlns:a16="http://schemas.microsoft.com/office/drawing/2014/main" id="{2079FB0B-1337-4CC6-883F-2A2581D6658D}"/>
              </a:ext>
            </a:extLst>
          </p:cNvPr>
          <p:cNvSpPr>
            <a:spLocks xmlns:a="http://schemas.openxmlformats.org/drawingml/2006/main" noGrp="1"/>
          </p:cNvSpPr>
          <p:nvPr/>
        </p:nvSpPr>
        <p:spPr>
          <a:xfrm xmlns:a="http://schemas.openxmlformats.org/drawingml/2006/main">
            <a:off x="1009650" y="3886200"/>
            <a:ext cx="5210175" cy="838200"/>
          </a:xfrm>
          <a:prstGeom xmlns:a="http://schemas.openxmlformats.org/drawingml/2006/main" prst="rect">
            <a:avLst/>
          </a:prstGeom>
          <a:solidFill xmlns:a="http://schemas.openxmlformats.org/drawingml/2006/main">
            <a:srgbClr val="CFDFEF"/>
          </a:solidFill>
          <a:ln xmlns:a="http://schemas.openxmlformats.org/drawingml/2006/main" w="0">
            <a:noFill/>
          </a:ln>
        </p:spPr>
      </p:sp>
      <p:sp>
        <p:nvSpPr>
          <p:cNvPr id="9" name="">
            <a:extLst xmlns:a="http://schemas.openxmlformats.org/drawingml/2006/main">
              <a:ext uri="{FF2B5EF4-FFF2-40B4-BE49-F238E27FC236}">
                <a16:creationId xmlns:a16="http://schemas.microsoft.com/office/drawing/2014/main" id="{FC38CFE3-AFE0-4864-ABA7-2F946365341F}"/>
              </a:ext>
            </a:extLst>
          </p:cNvPr>
          <p:cNvSpPr>
            <a:spLocks xmlns:a="http://schemas.openxmlformats.org/drawingml/2006/main" noGrp="1"/>
          </p:cNvSpPr>
          <p:nvPr/>
        </p:nvSpPr>
        <p:spPr>
          <a:xfrm xmlns:a="http://schemas.openxmlformats.org/drawingml/2006/main">
            <a:off x="1152525" y="4162425"/>
            <a:ext cx="495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142D4D"/>
                </a:solidFill>
                <a:latin typeface="Helvetica Neue"/>
                <a:ea typeface="Helvetica Neue"/>
                <a:cs typeface="Helvetica Neue"/>
              </a:defRPr>
            </a:pPr>
            <a:r>
              <a:rPr sz="1725" b="1">
                <a:solidFill>
                  <a:srgbClr val="142D4D"/>
                </a:solidFill>
                <a:latin typeface="Helvetica Neue"/>
                <a:ea typeface="Helvetica Neue"/>
                <a:cs typeface="Helvetica Neue"/>
              </a:rPr>
              <a:t>B 30%</a:t>
            </a:r>
          </a:p>
        </p:txBody>
      </p:sp>
      <p:sp>
        <p:nvSpPr>
          <p:cNvPr id="10" name="">
            <a:extLst xmlns:a="http://schemas.openxmlformats.org/drawingml/2006/main">
              <a:ext uri="{FF2B5EF4-FFF2-40B4-BE49-F238E27FC236}">
                <a16:creationId xmlns:a16="http://schemas.microsoft.com/office/drawing/2014/main" id="{C0CEF9A5-2084-4CE6-B2F9-F055637020E0}"/>
              </a:ext>
            </a:extLst>
          </p:cNvPr>
          <p:cNvSpPr>
            <a:spLocks xmlns:a="http://schemas.openxmlformats.org/drawingml/2006/main" noGrp="1"/>
          </p:cNvSpPr>
          <p:nvPr/>
        </p:nvSpPr>
        <p:spPr>
          <a:xfrm xmlns:a="http://schemas.openxmlformats.org/drawingml/2006/main">
            <a:off x="1009650" y="4743450"/>
            <a:ext cx="5210175" cy="552450"/>
          </a:xfrm>
          <a:prstGeom xmlns:a="http://schemas.openxmlformats.org/drawingml/2006/main" prst="rect">
            <a:avLst/>
          </a:prstGeom>
          <a:solidFill xmlns:a="http://schemas.openxmlformats.org/drawingml/2006/main">
            <a:srgbClr val="BA7C59"/>
          </a:solidFill>
          <a:ln xmlns:a="http://schemas.openxmlformats.org/drawingml/2006/main" w="0">
            <a:noFill/>
          </a:ln>
        </p:spPr>
      </p:sp>
      <p:sp>
        <p:nvSpPr>
          <p:cNvPr id="11" name="">
            <a:extLst xmlns:a="http://schemas.openxmlformats.org/drawingml/2006/main">
              <a:ext uri="{FF2B5EF4-FFF2-40B4-BE49-F238E27FC236}">
                <a16:creationId xmlns:a16="http://schemas.microsoft.com/office/drawing/2014/main" id="{79BCD892-FC4C-423B-AE3E-E4FCBCF78DB4}"/>
              </a:ext>
            </a:extLst>
          </p:cNvPr>
          <p:cNvSpPr>
            <a:spLocks xmlns:a="http://schemas.openxmlformats.org/drawingml/2006/main" noGrp="1"/>
          </p:cNvSpPr>
          <p:nvPr/>
        </p:nvSpPr>
        <p:spPr>
          <a:xfrm xmlns:a="http://schemas.openxmlformats.org/drawingml/2006/main">
            <a:off x="1152525" y="4876800"/>
            <a:ext cx="495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142D4D"/>
                </a:solidFill>
                <a:latin typeface="Helvetica Neue"/>
                <a:ea typeface="Helvetica Neue"/>
                <a:cs typeface="Helvetica Neue"/>
              </a:defRPr>
            </a:pPr>
            <a:r>
              <a:rPr sz="1725" b="1">
                <a:solidFill>
                  <a:srgbClr val="142D4D"/>
                </a:solidFill>
                <a:latin typeface="Helvetica Neue"/>
                <a:ea typeface="Helvetica Neue"/>
                <a:cs typeface="Helvetica Neue"/>
              </a:rPr>
              <a:t>Others 20%</a:t>
            </a:r>
          </a:p>
        </p:txBody>
      </p:sp>
      <p:sp>
        <p:nvSpPr>
          <p:cNvPr id="12" name="">
            <a:extLst xmlns:a="http://schemas.openxmlformats.org/drawingml/2006/main">
              <a:ext uri="{FF2B5EF4-FFF2-40B4-BE49-F238E27FC236}">
                <a16:creationId xmlns:a16="http://schemas.microsoft.com/office/drawing/2014/main" id="{6219036B-FC12-4FEA-95E7-C19F679BB30B}"/>
              </a:ext>
            </a:extLst>
          </p:cNvPr>
          <p:cNvSpPr>
            <a:spLocks xmlns:a="http://schemas.openxmlformats.org/drawingml/2006/main" noGrp="1"/>
          </p:cNvSpPr>
          <p:nvPr/>
        </p:nvSpPr>
        <p:spPr>
          <a:xfrm xmlns:a="http://schemas.openxmlformats.org/drawingml/2006/main">
            <a:off x="1104900" y="5514975"/>
            <a:ext cx="50482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142D4D"/>
                </a:solidFill>
                <a:latin typeface="Helvetica Neue"/>
                <a:ea typeface="Helvetica Neue"/>
                <a:cs typeface="Helvetica Neue"/>
              </a:defRPr>
            </a:pPr>
            <a:r>
              <a:rPr sz="1725" b="1">
                <a:solidFill>
                  <a:srgbClr val="142D4D"/>
                </a:solidFill>
                <a:latin typeface="Helvetica Neue"/>
                <a:ea typeface="Helvetica Neue"/>
                <a:cs typeface="Helvetica Neue"/>
              </a:rPr>
              <a:t>Platform  50%</a:t>
            </a:r>
          </a:p>
        </p:txBody>
      </p:sp>
      <p:sp>
        <p:nvSpPr>
          <p:cNvPr id="13" name="">
            <a:extLst xmlns:a="http://schemas.openxmlformats.org/drawingml/2006/main">
              <a:ext uri="{FF2B5EF4-FFF2-40B4-BE49-F238E27FC236}">
                <a16:creationId xmlns:a16="http://schemas.microsoft.com/office/drawing/2014/main" id="{0B9812B4-C20B-4476-A5AC-2A34150AFF1D}"/>
              </a:ext>
            </a:extLst>
          </p:cNvPr>
          <p:cNvSpPr>
            <a:spLocks xmlns:a="http://schemas.openxmlformats.org/drawingml/2006/main" noGrp="1"/>
          </p:cNvSpPr>
          <p:nvPr/>
        </p:nvSpPr>
        <p:spPr>
          <a:xfrm xmlns:a="http://schemas.openxmlformats.org/drawingml/2006/main">
            <a:off x="6248400" y="2457450"/>
            <a:ext cx="3114675" cy="838200"/>
          </a:xfrm>
          <a:prstGeom xmlns:a="http://schemas.openxmlformats.org/drawingml/2006/main" prst="rect">
            <a:avLst/>
          </a:prstGeom>
          <a:solidFill xmlns:a="http://schemas.openxmlformats.org/drawingml/2006/main">
            <a:srgbClr val="3975BB"/>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81414659-09FA-4C5B-BFA2-B1A6550347DC}"/>
              </a:ext>
            </a:extLst>
          </p:cNvPr>
          <p:cNvSpPr>
            <a:spLocks xmlns:a="http://schemas.openxmlformats.org/drawingml/2006/main" noGrp="1"/>
          </p:cNvSpPr>
          <p:nvPr/>
        </p:nvSpPr>
        <p:spPr>
          <a:xfrm xmlns:a="http://schemas.openxmlformats.org/drawingml/2006/main">
            <a:off x="6391275" y="2733675"/>
            <a:ext cx="2857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F0F6FC"/>
                </a:solidFill>
                <a:latin typeface="Helvetica Neue"/>
                <a:ea typeface="Helvetica Neue"/>
                <a:cs typeface="Helvetica Neue"/>
              </a:defRPr>
            </a:pPr>
            <a:r>
              <a:rPr sz="1725" b="1">
                <a:solidFill>
                  <a:srgbClr val="F0F6FC"/>
                </a:solidFill>
                <a:latin typeface="Helvetica Neue"/>
                <a:ea typeface="Helvetica Neue"/>
                <a:cs typeface="Helvetica Neue"/>
              </a:rPr>
              <a:t>A 30%</a:t>
            </a:r>
          </a:p>
        </p:txBody>
      </p:sp>
      <p:sp>
        <p:nvSpPr>
          <p:cNvPr id="15" name="">
            <a:extLst xmlns:a="http://schemas.openxmlformats.org/drawingml/2006/main">
              <a:ext uri="{FF2B5EF4-FFF2-40B4-BE49-F238E27FC236}">
                <a16:creationId xmlns:a16="http://schemas.microsoft.com/office/drawing/2014/main" id="{A1EBE011-F726-4E68-82FE-5EFB6D1540C3}"/>
              </a:ext>
            </a:extLst>
          </p:cNvPr>
          <p:cNvSpPr>
            <a:spLocks xmlns:a="http://schemas.openxmlformats.org/drawingml/2006/main" noGrp="1"/>
          </p:cNvSpPr>
          <p:nvPr/>
        </p:nvSpPr>
        <p:spPr>
          <a:xfrm xmlns:a="http://schemas.openxmlformats.org/drawingml/2006/main">
            <a:off x="6248400" y="3314700"/>
            <a:ext cx="3114675" cy="1409700"/>
          </a:xfrm>
          <a:prstGeom xmlns:a="http://schemas.openxmlformats.org/drawingml/2006/main" prst="rect">
            <a:avLst/>
          </a:prstGeom>
          <a:solidFill xmlns:a="http://schemas.openxmlformats.org/drawingml/2006/main">
            <a:srgbClr val="CFDFEF"/>
          </a:solidFill>
          <a:ln xmlns:a="http://schemas.openxmlformats.org/drawingml/2006/main" w="0">
            <a:noFill/>
          </a:ln>
        </p:spPr>
      </p:sp>
      <p:sp>
        <p:nvSpPr>
          <p:cNvPr id="16" name="">
            <a:extLst xmlns:a="http://schemas.openxmlformats.org/drawingml/2006/main">
              <a:ext uri="{FF2B5EF4-FFF2-40B4-BE49-F238E27FC236}">
                <a16:creationId xmlns:a16="http://schemas.microsoft.com/office/drawing/2014/main" id="{DC8BF471-65DE-4B16-96C7-BF2C23539E28}"/>
              </a:ext>
            </a:extLst>
          </p:cNvPr>
          <p:cNvSpPr>
            <a:spLocks xmlns:a="http://schemas.openxmlformats.org/drawingml/2006/main" noGrp="1"/>
          </p:cNvSpPr>
          <p:nvPr/>
        </p:nvSpPr>
        <p:spPr>
          <a:xfrm xmlns:a="http://schemas.openxmlformats.org/drawingml/2006/main">
            <a:off x="6391275" y="3876675"/>
            <a:ext cx="2857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142D4D"/>
                </a:solidFill>
                <a:latin typeface="Helvetica Neue"/>
                <a:ea typeface="Helvetica Neue"/>
                <a:cs typeface="Helvetica Neue"/>
              </a:defRPr>
            </a:pPr>
            <a:r>
              <a:rPr sz="1725" b="1">
                <a:solidFill>
                  <a:srgbClr val="142D4D"/>
                </a:solidFill>
                <a:latin typeface="Helvetica Neue"/>
                <a:ea typeface="Helvetica Neue"/>
                <a:cs typeface="Helvetica Neue"/>
              </a:rPr>
              <a:t>B 50%</a:t>
            </a:r>
          </a:p>
        </p:txBody>
      </p:sp>
      <p:sp>
        <p:nvSpPr>
          <p:cNvPr id="17" name="">
            <a:extLst xmlns:a="http://schemas.openxmlformats.org/drawingml/2006/main">
              <a:ext uri="{FF2B5EF4-FFF2-40B4-BE49-F238E27FC236}">
                <a16:creationId xmlns:a16="http://schemas.microsoft.com/office/drawing/2014/main" id="{BBCD2E81-D91F-4F4E-A449-2CB00C065246}"/>
              </a:ext>
            </a:extLst>
          </p:cNvPr>
          <p:cNvSpPr>
            <a:spLocks xmlns:a="http://schemas.openxmlformats.org/drawingml/2006/main" noGrp="1"/>
          </p:cNvSpPr>
          <p:nvPr/>
        </p:nvSpPr>
        <p:spPr>
          <a:xfrm xmlns:a="http://schemas.openxmlformats.org/drawingml/2006/main">
            <a:off x="6248400" y="4743450"/>
            <a:ext cx="3114675" cy="552450"/>
          </a:xfrm>
          <a:prstGeom xmlns:a="http://schemas.openxmlformats.org/drawingml/2006/main" prst="rect">
            <a:avLst/>
          </a:prstGeom>
          <a:solidFill xmlns:a="http://schemas.openxmlformats.org/drawingml/2006/main">
            <a:srgbClr val="BA7C59"/>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9905E834-04C3-4535-8F55-3F80C0568689}"/>
              </a:ext>
            </a:extLst>
          </p:cNvPr>
          <p:cNvSpPr>
            <a:spLocks xmlns:a="http://schemas.openxmlformats.org/drawingml/2006/main" noGrp="1"/>
          </p:cNvSpPr>
          <p:nvPr/>
        </p:nvSpPr>
        <p:spPr>
          <a:xfrm xmlns:a="http://schemas.openxmlformats.org/drawingml/2006/main">
            <a:off x="6391275" y="4876800"/>
            <a:ext cx="2857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142D4D"/>
                </a:solidFill>
                <a:latin typeface="Helvetica Neue"/>
                <a:ea typeface="Helvetica Neue"/>
                <a:cs typeface="Helvetica Neue"/>
              </a:defRPr>
            </a:pPr>
            <a:r>
              <a:rPr sz="1725" b="1">
                <a:solidFill>
                  <a:srgbClr val="142D4D"/>
                </a:solidFill>
                <a:latin typeface="Helvetica Neue"/>
                <a:ea typeface="Helvetica Neue"/>
                <a:cs typeface="Helvetica Neue"/>
              </a:rPr>
              <a:t>Others 20%</a:t>
            </a:r>
          </a:p>
        </p:txBody>
      </p:sp>
      <p:sp>
        <p:nvSpPr>
          <p:cNvPr id="19" name="">
            <a:extLst xmlns:a="http://schemas.openxmlformats.org/drawingml/2006/main">
              <a:ext uri="{FF2B5EF4-FFF2-40B4-BE49-F238E27FC236}">
                <a16:creationId xmlns:a16="http://schemas.microsoft.com/office/drawing/2014/main" id="{9EEFB2BD-1B02-4EDB-8129-83EEDCABFD98}"/>
              </a:ext>
            </a:extLst>
          </p:cNvPr>
          <p:cNvSpPr>
            <a:spLocks xmlns:a="http://schemas.openxmlformats.org/drawingml/2006/main" noGrp="1"/>
          </p:cNvSpPr>
          <p:nvPr/>
        </p:nvSpPr>
        <p:spPr>
          <a:xfrm xmlns:a="http://schemas.openxmlformats.org/drawingml/2006/main">
            <a:off x="6343650" y="5514975"/>
            <a:ext cx="29527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142D4D"/>
                </a:solidFill>
                <a:latin typeface="Helvetica Neue"/>
                <a:ea typeface="Helvetica Neue"/>
                <a:cs typeface="Helvetica Neue"/>
              </a:defRPr>
            </a:pPr>
            <a:r>
              <a:rPr sz="1725" b="1">
                <a:solidFill>
                  <a:srgbClr val="142D4D"/>
                </a:solidFill>
                <a:latin typeface="Helvetica Neue"/>
                <a:ea typeface="Helvetica Neue"/>
                <a:cs typeface="Helvetica Neue"/>
              </a:rPr>
              <a:t>Growth  30%</a:t>
            </a:r>
          </a:p>
        </p:txBody>
      </p:sp>
      <p:sp>
        <p:nvSpPr>
          <p:cNvPr id="20" name="">
            <a:extLst xmlns:a="http://schemas.openxmlformats.org/drawingml/2006/main">
              <a:ext uri="{FF2B5EF4-FFF2-40B4-BE49-F238E27FC236}">
                <a16:creationId xmlns:a16="http://schemas.microsoft.com/office/drawing/2014/main" id="{7DEA4947-7A37-436E-8A33-C41353538F5D}"/>
              </a:ext>
            </a:extLst>
          </p:cNvPr>
          <p:cNvSpPr>
            <a:spLocks xmlns:a="http://schemas.openxmlformats.org/drawingml/2006/main" noGrp="1"/>
          </p:cNvSpPr>
          <p:nvPr/>
        </p:nvSpPr>
        <p:spPr>
          <a:xfrm xmlns:a="http://schemas.openxmlformats.org/drawingml/2006/main">
            <a:off x="9391650" y="2457450"/>
            <a:ext cx="2066925" cy="552450"/>
          </a:xfrm>
          <a:prstGeom xmlns:a="http://schemas.openxmlformats.org/drawingml/2006/main" prst="rect">
            <a:avLst/>
          </a:prstGeom>
          <a:solidFill xmlns:a="http://schemas.openxmlformats.org/drawingml/2006/main">
            <a:srgbClr val="3975BB"/>
          </a:solidFill>
          <a:ln xmlns:a="http://schemas.openxmlformats.org/drawingml/2006/main" w="0">
            <a:noFill/>
          </a:ln>
        </p:spPr>
      </p:sp>
      <p:sp>
        <p:nvSpPr>
          <p:cNvPr id="21" name="">
            <a:extLst xmlns:a="http://schemas.openxmlformats.org/drawingml/2006/main">
              <a:ext uri="{FF2B5EF4-FFF2-40B4-BE49-F238E27FC236}">
                <a16:creationId xmlns:a16="http://schemas.microsoft.com/office/drawing/2014/main" id="{C1E9FA3C-1B0E-450A-B393-92F2D26B9E66}"/>
              </a:ext>
            </a:extLst>
          </p:cNvPr>
          <p:cNvSpPr>
            <a:spLocks xmlns:a="http://schemas.openxmlformats.org/drawingml/2006/main" noGrp="1"/>
          </p:cNvSpPr>
          <p:nvPr/>
        </p:nvSpPr>
        <p:spPr>
          <a:xfrm xmlns:a="http://schemas.openxmlformats.org/drawingml/2006/main">
            <a:off x="9534525" y="2590800"/>
            <a:ext cx="1809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F0F6FC"/>
                </a:solidFill>
                <a:latin typeface="Helvetica Neue"/>
                <a:ea typeface="Helvetica Neue"/>
                <a:cs typeface="Helvetica Neue"/>
              </a:defRPr>
            </a:pPr>
            <a:r>
              <a:rPr sz="1725" b="1">
                <a:solidFill>
                  <a:srgbClr val="F0F6FC"/>
                </a:solidFill>
                <a:latin typeface="Helvetica Neue"/>
                <a:ea typeface="Helvetica Neue"/>
                <a:cs typeface="Helvetica Neue"/>
              </a:rPr>
              <a:t>A 20%</a:t>
            </a:r>
          </a:p>
        </p:txBody>
      </p:sp>
      <p:sp>
        <p:nvSpPr>
          <p:cNvPr id="22" name="">
            <a:extLst xmlns:a="http://schemas.openxmlformats.org/drawingml/2006/main">
              <a:ext uri="{FF2B5EF4-FFF2-40B4-BE49-F238E27FC236}">
                <a16:creationId xmlns:a16="http://schemas.microsoft.com/office/drawing/2014/main" id="{A24D7576-CA4E-46CF-B44D-69571E1FABCA}"/>
              </a:ext>
            </a:extLst>
          </p:cNvPr>
          <p:cNvSpPr>
            <a:spLocks xmlns:a="http://schemas.openxmlformats.org/drawingml/2006/main" noGrp="1"/>
          </p:cNvSpPr>
          <p:nvPr/>
        </p:nvSpPr>
        <p:spPr>
          <a:xfrm xmlns:a="http://schemas.openxmlformats.org/drawingml/2006/main">
            <a:off x="9391650" y="3028950"/>
            <a:ext cx="2066925" cy="1123950"/>
          </a:xfrm>
          <a:prstGeom xmlns:a="http://schemas.openxmlformats.org/drawingml/2006/main" prst="rect">
            <a:avLst/>
          </a:prstGeom>
          <a:solidFill xmlns:a="http://schemas.openxmlformats.org/drawingml/2006/main">
            <a:srgbClr val="CFDFEF"/>
          </a:solidFill>
          <a:ln xmlns:a="http://schemas.openxmlformats.org/drawingml/2006/main" w="0">
            <a:noFill/>
          </a:ln>
        </p:spPr>
      </p:sp>
      <p:sp>
        <p:nvSpPr>
          <p:cNvPr id="23" name="">
            <a:extLst xmlns:a="http://schemas.openxmlformats.org/drawingml/2006/main">
              <a:ext uri="{FF2B5EF4-FFF2-40B4-BE49-F238E27FC236}">
                <a16:creationId xmlns:a16="http://schemas.microsoft.com/office/drawing/2014/main" id="{CABF02DB-CAA4-4A10-B20E-3FEBF6A3BFA6}"/>
              </a:ext>
            </a:extLst>
          </p:cNvPr>
          <p:cNvSpPr>
            <a:spLocks xmlns:a="http://schemas.openxmlformats.org/drawingml/2006/main" noGrp="1"/>
          </p:cNvSpPr>
          <p:nvPr/>
        </p:nvSpPr>
        <p:spPr>
          <a:xfrm xmlns:a="http://schemas.openxmlformats.org/drawingml/2006/main">
            <a:off x="9534525" y="3448050"/>
            <a:ext cx="1809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142D4D"/>
                </a:solidFill>
                <a:latin typeface="Helvetica Neue"/>
                <a:ea typeface="Helvetica Neue"/>
                <a:cs typeface="Helvetica Neue"/>
              </a:defRPr>
            </a:pPr>
            <a:r>
              <a:rPr sz="1725" b="1">
                <a:solidFill>
                  <a:srgbClr val="142D4D"/>
                </a:solidFill>
                <a:latin typeface="Helvetica Neue"/>
                <a:ea typeface="Helvetica Neue"/>
                <a:cs typeface="Helvetica Neue"/>
              </a:rPr>
              <a:t>B 40%</a:t>
            </a:r>
          </a:p>
        </p:txBody>
      </p:sp>
      <p:sp>
        <p:nvSpPr>
          <p:cNvPr id="24" name="">
            <a:extLst xmlns:a="http://schemas.openxmlformats.org/drawingml/2006/main">
              <a:ext uri="{FF2B5EF4-FFF2-40B4-BE49-F238E27FC236}">
                <a16:creationId xmlns:a16="http://schemas.microsoft.com/office/drawing/2014/main" id="{8CF8316C-20B1-452B-8E0A-6854310EF3D7}"/>
              </a:ext>
            </a:extLst>
          </p:cNvPr>
          <p:cNvSpPr>
            <a:spLocks xmlns:a="http://schemas.openxmlformats.org/drawingml/2006/main" noGrp="1"/>
          </p:cNvSpPr>
          <p:nvPr/>
        </p:nvSpPr>
        <p:spPr>
          <a:xfrm xmlns:a="http://schemas.openxmlformats.org/drawingml/2006/main">
            <a:off x="9391650" y="4171950"/>
            <a:ext cx="2066925" cy="1123950"/>
          </a:xfrm>
          <a:prstGeom xmlns:a="http://schemas.openxmlformats.org/drawingml/2006/main" prst="rect">
            <a:avLst/>
          </a:prstGeom>
          <a:solidFill xmlns:a="http://schemas.openxmlformats.org/drawingml/2006/main">
            <a:srgbClr val="BA7C59"/>
          </a:solidFill>
          <a:ln xmlns:a="http://schemas.openxmlformats.org/drawingml/2006/main" w="0">
            <a:noFill/>
          </a:ln>
        </p:spPr>
      </p:sp>
      <p:sp>
        <p:nvSpPr>
          <p:cNvPr id="25" name="">
            <a:extLst xmlns:a="http://schemas.openxmlformats.org/drawingml/2006/main">
              <a:ext uri="{FF2B5EF4-FFF2-40B4-BE49-F238E27FC236}">
                <a16:creationId xmlns:a16="http://schemas.microsoft.com/office/drawing/2014/main" id="{C17AD0EE-2311-4B63-B1EC-C8902D345150}"/>
              </a:ext>
            </a:extLst>
          </p:cNvPr>
          <p:cNvSpPr>
            <a:spLocks xmlns:a="http://schemas.openxmlformats.org/drawingml/2006/main" noGrp="1"/>
          </p:cNvSpPr>
          <p:nvPr/>
        </p:nvSpPr>
        <p:spPr>
          <a:xfrm xmlns:a="http://schemas.openxmlformats.org/drawingml/2006/main">
            <a:off x="9534525" y="4591050"/>
            <a:ext cx="1809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142D4D"/>
                </a:solidFill>
                <a:latin typeface="Helvetica Neue"/>
                <a:ea typeface="Helvetica Neue"/>
                <a:cs typeface="Helvetica Neue"/>
              </a:defRPr>
            </a:pPr>
            <a:r>
              <a:rPr sz="1725" b="1">
                <a:solidFill>
                  <a:srgbClr val="142D4D"/>
                </a:solidFill>
                <a:latin typeface="Helvetica Neue"/>
                <a:ea typeface="Helvetica Neue"/>
                <a:cs typeface="Helvetica Neue"/>
              </a:rPr>
              <a:t>Others 40%</a:t>
            </a:r>
          </a:p>
        </p:txBody>
      </p:sp>
      <p:sp>
        <p:nvSpPr>
          <p:cNvPr id="26" name="">
            <a:extLst xmlns:a="http://schemas.openxmlformats.org/drawingml/2006/main">
              <a:ext uri="{FF2B5EF4-FFF2-40B4-BE49-F238E27FC236}">
                <a16:creationId xmlns:a16="http://schemas.microsoft.com/office/drawing/2014/main" id="{68681A72-B3A3-45AC-895B-9E6E32659546}"/>
              </a:ext>
            </a:extLst>
          </p:cNvPr>
          <p:cNvSpPr>
            <a:spLocks xmlns:a="http://schemas.openxmlformats.org/drawingml/2006/main" noGrp="1"/>
          </p:cNvSpPr>
          <p:nvPr/>
        </p:nvSpPr>
        <p:spPr>
          <a:xfrm xmlns:a="http://schemas.openxmlformats.org/drawingml/2006/main">
            <a:off x="9486900" y="5514975"/>
            <a:ext cx="190500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142D4D"/>
                </a:solidFill>
                <a:latin typeface="Helvetica Neue"/>
                <a:ea typeface="Helvetica Neue"/>
                <a:cs typeface="Helvetica Neue"/>
              </a:defRPr>
            </a:pPr>
            <a:r>
              <a:rPr sz="1725" b="1">
                <a:solidFill>
                  <a:srgbClr val="142D4D"/>
                </a:solidFill>
                <a:latin typeface="Helvetica Neue"/>
                <a:ea typeface="Helvetica Neue"/>
                <a:cs typeface="Helvetica Neue"/>
              </a:rPr>
              <a:t>Legacy  20%</a:t>
            </a:r>
          </a:p>
        </p:txBody>
      </p:sp>
      <p:sp>
        <p:nvSpPr>
          <p:cNvPr id="27" name="">
            <a:extLst xmlns:a="http://schemas.openxmlformats.org/drawingml/2006/main">
              <a:ext uri="{FF2B5EF4-FFF2-40B4-BE49-F238E27FC236}">
                <a16:creationId xmlns:a16="http://schemas.microsoft.com/office/drawing/2014/main" id="{409CC6EA-39AE-4CF8-82A3-50E1DDB7F302}"/>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697E95"/>
                </a:solidFill>
                <a:latin typeface="Helvetica Neue"/>
                <a:ea typeface="Helvetica Neue"/>
                <a:cs typeface="Helvetica Neue"/>
              </a:defRPr>
            </a:pPr>
            <a:r>
              <a:rPr sz="1200" b="0">
                <a:solidFill>
                  <a:srgbClr val="697E95"/>
                </a:solidFill>
                <a:latin typeface="Helvetica Neue"/>
                <a:ea typeface="Helvetica Neue"/>
                <a:cs typeface="Helvetica Neue"/>
              </a:rPr>
              <a:t>Illustrative data. Widths sum to 100%. Each column sums to 100%. Shapes are editable.</a:t>
            </a:r>
          </a:p>
        </p:txBody>
      </p:sp>
      <p:sp>
        <p:nvSpPr>
          <p:cNvPr id="28" name="">
            <a:extLst xmlns:a="http://schemas.openxmlformats.org/drawingml/2006/main">
              <a:ext uri="{FF2B5EF4-FFF2-40B4-BE49-F238E27FC236}">
                <a16:creationId xmlns:a16="http://schemas.microsoft.com/office/drawing/2014/main" id="{56E1CDCC-93EB-4B14-9B4C-72F374B27FB4}"/>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142D4D"/>
                </a:solidFill>
                <a:latin typeface="Helvetica Neue"/>
                <a:ea typeface="Helvetica Neue"/>
                <a:cs typeface="Helvetica Neue"/>
              </a:defRPr>
            </a:pPr>
            <a:r>
              <a:rPr sz="1350" b="1">
                <a:solidFill>
                  <a:srgbClr val="142D4D"/>
                </a:solidFill>
                <a:latin typeface="Helvetica Neue"/>
                <a:ea typeface="Helvetica Neue"/>
                <a:cs typeface="Helvetica Neue"/>
              </a:rPr>
              <a:t>oria.one</a:t>
            </a:r>
          </a:p>
        </p:txBody>
      </p:sp>
    </p:spTree>
    <p:extLst>
      <p:ext uri="{BB962C8B-B14F-4D97-AF65-F5344CB8AC3E}">
        <p14:creationId xmlns:p14="http://schemas.microsoft.com/office/powerpoint/2010/main" val="1505084552"/>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2026-09-08T22:23:13.2280000Z</dcterms:created>
  <dcterms:modified xsi:type="dcterms:W3CDTF">2026-09-08T22:23:13.2280000Z</dcterms:modified>
</coreProperties>
</file>