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228317a8d4dd4a32" /><Relationship Type="http://schemas.openxmlformats.org/officeDocument/2006/relationships/extended-properties" Target="/docProps/app.xml" Id="Rf489191450f9460c" /><Relationship Type="http://schemas.openxmlformats.org/officeDocument/2006/relationships/officeDocument" Target="/ppt/presentation.xml" Id="R705bab7e994e4a49" /></Relationships>
</file>

<file path=ppt/presentation.xml><?xml version="1.0" encoding="utf-8"?>
<p:presentation xmlns:p="http://schemas.openxmlformats.org/presentationml/2006/main">
  <p:sldMasterIdLst>
    <p:sldMasterId xmlns:r="http://schemas.openxmlformats.org/officeDocument/2006/relationships" id="2147483648" r:id="Rfa81e65bbaf248ee"/>
  </p:sldMasterIdLst>
  <p:notesMasterIdLst>
    <p:notesMasterId xmlns:r="http://schemas.openxmlformats.org/officeDocument/2006/relationships" r:id="Ref2e4792e796485e"/>
  </p:notesMasterIdLst>
  <p:sldIdLst>
    <p:sldId xmlns:r="http://schemas.openxmlformats.org/officeDocument/2006/relationships" id="256" r:id="Ra825512cc1f44774"/>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58cfbaac448d4597" /><Relationship Type="http://schemas.openxmlformats.org/officeDocument/2006/relationships/slideMaster" Target="/ppt/slideMasters/slideMaster1.xml" Id="Rfa81e65bbaf248ee" /><Relationship Type="http://schemas.openxmlformats.org/officeDocument/2006/relationships/notesMaster" Target="/ppt/notesMasters/notesMaster1.xml" Id="Ref2e4792e796485e" /><Relationship Type="http://schemas.openxmlformats.org/officeDocument/2006/relationships/presProps" Target="/ppt/presProps.xml" Id="Rcd5aaadd27b34532" /><Relationship Type="http://schemas.openxmlformats.org/officeDocument/2006/relationships/tableStyles" Target="/ppt/tableStyles.xml" Id="R39167bad463945f7" /><Relationship Type="http://schemas.openxmlformats.org/officeDocument/2006/relationships/slide" Target="/ppt/slides/slide1.xml" Id="Ra825512cc1f44774"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252efb51fd90446b"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77dbae11dd2c48b3" /><Relationship Type="http://schemas.openxmlformats.org/officeDocument/2006/relationships/notesMaster" Target="/ppt/notesMasters/notesMaster1.xml" Id="R0fef99c388f94a02"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local mekko-chart guide, template 4. All company examples, amounts, ratings and scenarios are illustrative.</a:t>
            </a:r>
          </a:p>
          <a:p xmlns:a="http://schemas.openxmlformats.org/drawingml/2006/main">
            <a:r>
              <a:t>How to reuse: edit every label and underlying assumption. Diagram elements and chart bars are native PowerPoint shapes. They do not recalculate automatically. Recompute all totals and resize bars or Mekko segments proportionally after changing values. The Excel guide templates are presentation layouts, not Excel workbooks.</a:t>
            </a:r>
          </a:p>
          <a:p xmlns:a="http://schemas.openxmlformats.org/drawingml/2006/main">
            <a:r>
              <a:t>Validation: bridge endpoints equal opening plus movements. Category boundaries require a single scope and reporting period. Harvey scores are ordinal and require criterion-specific definitions.</a:t>
            </a:r>
          </a:p>
          <a:p xmlns:a="http://schemas.openxmlformats.org/drawingml/2006/main">
            <a:r>
              <a:t>Design: Forest report. Font: Helvetica Neue.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3f06190759ed4b9b"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f64f8afe30f14baf" /><Relationship Type="http://schemas.openxmlformats.org/officeDocument/2006/relationships/slideLayout" Target="/ppt/slideLayouts/slideLayout1.xml" Id="R24875c6afdb04975"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24875c6afdb04975"/>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4a2611d4dfaf462d" /><Relationship Type="http://schemas.openxmlformats.org/officeDocument/2006/relationships/notesSlide" Target="/ppt/notesSlides/notesSlide1.xml" Id="R559371ba29054066" /></Relationships>
</file>

<file path=ppt/slides/slide1.xml><?xml version="1.0" encoding="utf-8"?>
<p:sld xmlns:p="http://schemas.openxmlformats.org/presentationml/2006/main">
  <p:cSld>
    <p:bg>
      <p:bgPr>
        <a:solidFill xmlns:a="http://schemas.openxmlformats.org/drawingml/2006/main">
          <a:srgbClr val="EFF4E9"/>
        </a:solidFill>
      </p:bgPr>
    </p:bg>
    <p:spTree>
      <p:nvGrpSpPr>
        <p:cNvPr id="1" name=""/>
        <p:cNvGrpSpPr/>
        <p:nvPr/>
      </p:nvGrpSpPr>
      <p:grpSpPr>
        <a:xfrm xmlns:a="http://schemas.openxmlformats.org/drawingml/2006/main"/>
      </p:grpSpPr>
      <p:sp>
        <p:nvSpPr>
          <p:cNvPr id="29" name="">
            <a:extLst xmlns:a="http://schemas.openxmlformats.org/drawingml/2006/main">
              <a:ext uri="{FF2B5EF4-FFF2-40B4-BE49-F238E27FC236}">
                <a16:creationId xmlns:a16="http://schemas.microsoft.com/office/drawing/2014/main" id="{8FB638CA-B929-482B-A233-74772778E727}"/>
              </a:ext>
            </a:extLst>
          </p:cNvPr>
          <p:cNvSpPr>
            <a:spLocks xmlns:a="http://schemas.openxmlformats.org/drawingml/2006/main" noGrp="1"/>
          </p:cNvSpPr>
          <p:nvPr/>
        </p:nvSpPr>
        <p:spPr>
          <a:xfrm xmlns:a="http://schemas.openxmlformats.org/drawingml/2006/main">
            <a:off x="609600" y="428625"/>
            <a:ext cx="109347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223924"/>
                </a:solidFill>
                <a:latin typeface="Helvetica Neue"/>
                <a:ea typeface="Helvetica Neue"/>
                <a:cs typeface="Helvetica Neue"/>
              </a:defRPr>
            </a:pPr>
            <a:r>
              <a:rPr sz="3300" b="1">
                <a:solidFill>
                  <a:srgbClr val="223924"/>
                </a:solidFill>
                <a:latin typeface="Helvetica Neue"/>
                <a:ea typeface="Helvetica Neue"/>
                <a:cs typeface="Helvetica Neue"/>
              </a:rPr>
              <a:t>Competitive landscape</a:t>
            </a:r>
          </a:p>
        </p:txBody>
      </p:sp>
      <p:sp>
        <p:nvSpPr>
          <p:cNvPr id="2" name="">
            <a:extLst xmlns:a="http://schemas.openxmlformats.org/drawingml/2006/main">
              <a:ext uri="{FF2B5EF4-FFF2-40B4-BE49-F238E27FC236}">
                <a16:creationId xmlns:a16="http://schemas.microsoft.com/office/drawing/2014/main" id="{117766A6-186B-4369-8A28-9A8A6FEBE14C}"/>
              </a:ext>
            </a:extLst>
          </p:cNvPr>
          <p:cNvSpPr>
            <a:spLocks xmlns:a="http://schemas.openxmlformats.org/drawingml/2006/main" noGrp="1"/>
          </p:cNvSpPr>
          <p:nvPr/>
        </p:nvSpPr>
        <p:spPr>
          <a:xfrm xmlns:a="http://schemas.openxmlformats.org/drawingml/2006/main">
            <a:off x="609600" y="1152525"/>
            <a:ext cx="10934700" cy="5334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67755E"/>
                </a:solidFill>
                <a:latin typeface="Helvetica Neue"/>
                <a:ea typeface="Helvetica Neue"/>
                <a:cs typeface="Helvetica Neue"/>
              </a:defRPr>
            </a:pPr>
            <a:r>
              <a:rPr sz="1800" b="0">
                <a:solidFill>
                  <a:srgbClr val="67755E"/>
                </a:solidFill>
                <a:latin typeface="Helvetica Neue"/>
                <a:ea typeface="Helvetica Neue"/>
                <a:cs typeface="Helvetica Neue"/>
              </a:rPr>
              <a:t>Editable shapes preserve the relationship between width and height</a:t>
            </a:r>
          </a:p>
        </p:txBody>
      </p:sp>
      <p:sp>
        <p:nvSpPr>
          <p:cNvPr id="3" name="">
            <a:extLst xmlns:a="http://schemas.openxmlformats.org/drawingml/2006/main">
              <a:ext uri="{FF2B5EF4-FFF2-40B4-BE49-F238E27FC236}">
                <a16:creationId xmlns:a16="http://schemas.microsoft.com/office/drawing/2014/main" id="{CE98BD02-A07B-44FC-8FCA-E63C7352CE13}"/>
              </a:ext>
            </a:extLst>
          </p:cNvPr>
          <p:cNvSpPr>
            <a:spLocks xmlns:a="http://schemas.openxmlformats.org/drawingml/2006/main" noGrp="1"/>
          </p:cNvSpPr>
          <p:nvPr/>
        </p:nvSpPr>
        <p:spPr>
          <a:xfrm xmlns:a="http://schemas.openxmlformats.org/drawingml/2006/main">
            <a:off x="609600" y="1828800"/>
            <a:ext cx="10972800" cy="0"/>
          </a:xfrm>
          <a:prstGeom xmlns:a="http://schemas.openxmlformats.org/drawingml/2006/main" prst="line">
            <a:avLst/>
          </a:prstGeom>
          <a:noFill xmlns:a="http://schemas.openxmlformats.org/drawingml/2006/main"/>
          <a:ln xmlns:a="http://schemas.openxmlformats.org/drawingml/2006/main" w="19050">
            <a:solidFill>
              <a:srgbClr val="D3DFC4"/>
            </a:solidFill>
          </a:ln>
        </p:spPr>
      </p:sp>
      <p:sp>
        <p:nvSpPr>
          <p:cNvPr id="4" name="">
            <a:extLst xmlns:a="http://schemas.openxmlformats.org/drawingml/2006/main">
              <a:ext uri="{FF2B5EF4-FFF2-40B4-BE49-F238E27FC236}">
                <a16:creationId xmlns:a16="http://schemas.microsoft.com/office/drawing/2014/main" id="{87EDA938-DAB9-4232-9BC1-8A1825B7A3B4}"/>
              </a:ext>
            </a:extLst>
          </p:cNvPr>
          <p:cNvSpPr>
            <a:spLocks xmlns:a="http://schemas.openxmlformats.org/drawingml/2006/main" noGrp="1"/>
          </p:cNvSpPr>
          <p:nvPr/>
        </p:nvSpPr>
        <p:spPr>
          <a:xfrm xmlns:a="http://schemas.openxmlformats.org/drawingml/2006/main">
            <a:off x="561975" y="2371725"/>
            <a:ext cx="476250"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0">
                <a:solidFill>
                  <a:srgbClr val="67755E"/>
                </a:solidFill>
                <a:latin typeface="Helvetica Neue"/>
                <a:ea typeface="Helvetica Neue"/>
                <a:cs typeface="Helvetica Neue"/>
              </a:defRPr>
            </a:pPr>
            <a:r>
              <a:rPr sz="1350" b="0">
                <a:solidFill>
                  <a:srgbClr val="67755E"/>
                </a:solidFill>
                <a:latin typeface="Helvetica Neue"/>
                <a:ea typeface="Helvetica Neue"/>
                <a:cs typeface="Helvetica Neue"/>
              </a:rPr>
              <a:t>100</a:t>
            </a:r>
          </a:p>
        </p:txBody>
      </p:sp>
      <p:sp>
        <p:nvSpPr>
          <p:cNvPr id="5" name="">
            <a:extLst xmlns:a="http://schemas.openxmlformats.org/drawingml/2006/main">
              <a:ext uri="{FF2B5EF4-FFF2-40B4-BE49-F238E27FC236}">
                <a16:creationId xmlns:a16="http://schemas.microsoft.com/office/drawing/2014/main" id="{9B1784DA-1D9C-4F5A-AE94-9E28F0DC1B8D}"/>
              </a:ext>
            </a:extLst>
          </p:cNvPr>
          <p:cNvSpPr>
            <a:spLocks xmlns:a="http://schemas.openxmlformats.org/drawingml/2006/main" noGrp="1"/>
          </p:cNvSpPr>
          <p:nvPr/>
        </p:nvSpPr>
        <p:spPr>
          <a:xfrm xmlns:a="http://schemas.openxmlformats.org/drawingml/2006/main">
            <a:off x="695325" y="5114925"/>
            <a:ext cx="428625"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0">
                <a:solidFill>
                  <a:srgbClr val="67755E"/>
                </a:solidFill>
                <a:latin typeface="Helvetica Neue"/>
                <a:ea typeface="Helvetica Neue"/>
                <a:cs typeface="Helvetica Neue"/>
              </a:defRPr>
            </a:pPr>
            <a:r>
              <a:rPr sz="1350" b="0">
                <a:solidFill>
                  <a:srgbClr val="67755E"/>
                </a:solidFill>
                <a:latin typeface="Helvetica Neue"/>
                <a:ea typeface="Helvetica Neue"/>
                <a:cs typeface="Helvetica Neue"/>
              </a:rPr>
              <a:t>0</a:t>
            </a:r>
          </a:p>
        </p:txBody>
      </p:sp>
      <p:sp>
        <p:nvSpPr>
          <p:cNvPr id="6" name="">
            <a:extLst xmlns:a="http://schemas.openxmlformats.org/drawingml/2006/main">
              <a:ext uri="{FF2B5EF4-FFF2-40B4-BE49-F238E27FC236}">
                <a16:creationId xmlns:a16="http://schemas.microsoft.com/office/drawing/2014/main" id="{8574E7A0-7D6F-426F-A576-41405C39CC2F}"/>
              </a:ext>
            </a:extLst>
          </p:cNvPr>
          <p:cNvSpPr>
            <a:spLocks xmlns:a="http://schemas.openxmlformats.org/drawingml/2006/main" noGrp="1"/>
          </p:cNvSpPr>
          <p:nvPr/>
        </p:nvSpPr>
        <p:spPr>
          <a:xfrm xmlns:a="http://schemas.openxmlformats.org/drawingml/2006/main">
            <a:off x="1009650" y="2457450"/>
            <a:ext cx="5210175" cy="1409700"/>
          </a:xfrm>
          <a:prstGeom xmlns:a="http://schemas.openxmlformats.org/drawingml/2006/main" prst="rect">
            <a:avLst/>
          </a:prstGeom>
          <a:solidFill xmlns:a="http://schemas.openxmlformats.org/drawingml/2006/main">
            <a:srgbClr val="5C7C42"/>
          </a:solidFill>
          <a:ln xmlns:a="http://schemas.openxmlformats.org/drawingml/2006/main" w="0">
            <a:noFill/>
          </a:ln>
        </p:spPr>
      </p:sp>
      <p:sp>
        <p:nvSpPr>
          <p:cNvPr id="7" name="">
            <a:extLst xmlns:a="http://schemas.openxmlformats.org/drawingml/2006/main">
              <a:ext uri="{FF2B5EF4-FFF2-40B4-BE49-F238E27FC236}">
                <a16:creationId xmlns:a16="http://schemas.microsoft.com/office/drawing/2014/main" id="{E683EA19-31B2-4533-8DDD-844ABCCE8DC4}"/>
              </a:ext>
            </a:extLst>
          </p:cNvPr>
          <p:cNvSpPr>
            <a:spLocks xmlns:a="http://schemas.openxmlformats.org/drawingml/2006/main" noGrp="1"/>
          </p:cNvSpPr>
          <p:nvPr/>
        </p:nvSpPr>
        <p:spPr>
          <a:xfrm xmlns:a="http://schemas.openxmlformats.org/drawingml/2006/main">
            <a:off x="1152525" y="3019425"/>
            <a:ext cx="49530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EFF4E9"/>
                </a:solidFill>
                <a:latin typeface="Helvetica Neue"/>
                <a:ea typeface="Helvetica Neue"/>
                <a:cs typeface="Helvetica Neue"/>
              </a:defRPr>
            </a:pPr>
            <a:r>
              <a:rPr sz="1725" b="1">
                <a:solidFill>
                  <a:srgbClr val="EFF4E9"/>
                </a:solidFill>
                <a:latin typeface="Helvetica Neue"/>
                <a:ea typeface="Helvetica Neue"/>
                <a:cs typeface="Helvetica Neue"/>
              </a:rPr>
              <a:t>A 50%</a:t>
            </a:r>
          </a:p>
        </p:txBody>
      </p:sp>
      <p:sp>
        <p:nvSpPr>
          <p:cNvPr id="8" name="">
            <a:extLst xmlns:a="http://schemas.openxmlformats.org/drawingml/2006/main">
              <a:ext uri="{FF2B5EF4-FFF2-40B4-BE49-F238E27FC236}">
                <a16:creationId xmlns:a16="http://schemas.microsoft.com/office/drawing/2014/main" id="{AD636320-F75C-41BE-9AA2-82CD372E4A14}"/>
              </a:ext>
            </a:extLst>
          </p:cNvPr>
          <p:cNvSpPr>
            <a:spLocks xmlns:a="http://schemas.openxmlformats.org/drawingml/2006/main" noGrp="1"/>
          </p:cNvSpPr>
          <p:nvPr/>
        </p:nvSpPr>
        <p:spPr>
          <a:xfrm xmlns:a="http://schemas.openxmlformats.org/drawingml/2006/main">
            <a:off x="1009650" y="3886200"/>
            <a:ext cx="5210175" cy="838200"/>
          </a:xfrm>
          <a:prstGeom xmlns:a="http://schemas.openxmlformats.org/drawingml/2006/main" prst="rect">
            <a:avLst/>
          </a:prstGeom>
          <a:solidFill xmlns:a="http://schemas.openxmlformats.org/drawingml/2006/main">
            <a:srgbClr val="D3DFC4"/>
          </a:solidFill>
          <a:ln xmlns:a="http://schemas.openxmlformats.org/drawingml/2006/main" w="0">
            <a:noFill/>
          </a:ln>
        </p:spPr>
      </p:sp>
      <p:sp>
        <p:nvSpPr>
          <p:cNvPr id="9" name="">
            <a:extLst xmlns:a="http://schemas.openxmlformats.org/drawingml/2006/main">
              <a:ext uri="{FF2B5EF4-FFF2-40B4-BE49-F238E27FC236}">
                <a16:creationId xmlns:a16="http://schemas.microsoft.com/office/drawing/2014/main" id="{85AABF90-C70F-4C8B-8F33-29068F71CC91}"/>
              </a:ext>
            </a:extLst>
          </p:cNvPr>
          <p:cNvSpPr>
            <a:spLocks xmlns:a="http://schemas.openxmlformats.org/drawingml/2006/main" noGrp="1"/>
          </p:cNvSpPr>
          <p:nvPr/>
        </p:nvSpPr>
        <p:spPr>
          <a:xfrm xmlns:a="http://schemas.openxmlformats.org/drawingml/2006/main">
            <a:off x="1152525" y="4162425"/>
            <a:ext cx="49530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223924"/>
                </a:solidFill>
                <a:latin typeface="Helvetica Neue"/>
                <a:ea typeface="Helvetica Neue"/>
                <a:cs typeface="Helvetica Neue"/>
              </a:defRPr>
            </a:pPr>
            <a:r>
              <a:rPr sz="1725" b="1">
                <a:solidFill>
                  <a:srgbClr val="223924"/>
                </a:solidFill>
                <a:latin typeface="Helvetica Neue"/>
                <a:ea typeface="Helvetica Neue"/>
                <a:cs typeface="Helvetica Neue"/>
              </a:rPr>
              <a:t>B 30%</a:t>
            </a:r>
          </a:p>
        </p:txBody>
      </p:sp>
      <p:sp>
        <p:nvSpPr>
          <p:cNvPr id="10" name="">
            <a:extLst xmlns:a="http://schemas.openxmlformats.org/drawingml/2006/main">
              <a:ext uri="{FF2B5EF4-FFF2-40B4-BE49-F238E27FC236}">
                <a16:creationId xmlns:a16="http://schemas.microsoft.com/office/drawing/2014/main" id="{66CC099E-40F7-48D0-8547-4AD092BD7B1F}"/>
              </a:ext>
            </a:extLst>
          </p:cNvPr>
          <p:cNvSpPr>
            <a:spLocks xmlns:a="http://schemas.openxmlformats.org/drawingml/2006/main" noGrp="1"/>
          </p:cNvSpPr>
          <p:nvPr/>
        </p:nvSpPr>
        <p:spPr>
          <a:xfrm xmlns:a="http://schemas.openxmlformats.org/drawingml/2006/main">
            <a:off x="1009650" y="4743450"/>
            <a:ext cx="5210175" cy="552450"/>
          </a:xfrm>
          <a:prstGeom xmlns:a="http://schemas.openxmlformats.org/drawingml/2006/main" prst="rect">
            <a:avLst/>
          </a:prstGeom>
          <a:solidFill xmlns:a="http://schemas.openxmlformats.org/drawingml/2006/main">
            <a:srgbClr val="B87658"/>
          </a:solidFill>
          <a:ln xmlns:a="http://schemas.openxmlformats.org/drawingml/2006/main" w="0">
            <a:noFill/>
          </a:ln>
        </p:spPr>
      </p:sp>
      <p:sp>
        <p:nvSpPr>
          <p:cNvPr id="11" name="">
            <a:extLst xmlns:a="http://schemas.openxmlformats.org/drawingml/2006/main">
              <a:ext uri="{FF2B5EF4-FFF2-40B4-BE49-F238E27FC236}">
                <a16:creationId xmlns:a16="http://schemas.microsoft.com/office/drawing/2014/main" id="{75F8E94A-9655-437E-AB41-B475DD6E0DB9}"/>
              </a:ext>
            </a:extLst>
          </p:cNvPr>
          <p:cNvSpPr>
            <a:spLocks xmlns:a="http://schemas.openxmlformats.org/drawingml/2006/main" noGrp="1"/>
          </p:cNvSpPr>
          <p:nvPr/>
        </p:nvSpPr>
        <p:spPr>
          <a:xfrm xmlns:a="http://schemas.openxmlformats.org/drawingml/2006/main">
            <a:off x="1152525" y="4876800"/>
            <a:ext cx="49530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223924"/>
                </a:solidFill>
                <a:latin typeface="Helvetica Neue"/>
                <a:ea typeface="Helvetica Neue"/>
                <a:cs typeface="Helvetica Neue"/>
              </a:defRPr>
            </a:pPr>
            <a:r>
              <a:rPr sz="1725" b="1">
                <a:solidFill>
                  <a:srgbClr val="223924"/>
                </a:solidFill>
                <a:latin typeface="Helvetica Neue"/>
                <a:ea typeface="Helvetica Neue"/>
                <a:cs typeface="Helvetica Neue"/>
              </a:rPr>
              <a:t>Others 20%</a:t>
            </a:r>
          </a:p>
        </p:txBody>
      </p:sp>
      <p:sp>
        <p:nvSpPr>
          <p:cNvPr id="12" name="">
            <a:extLst xmlns:a="http://schemas.openxmlformats.org/drawingml/2006/main">
              <a:ext uri="{FF2B5EF4-FFF2-40B4-BE49-F238E27FC236}">
                <a16:creationId xmlns:a16="http://schemas.microsoft.com/office/drawing/2014/main" id="{0F086E41-9012-4852-A60C-A7F1C72A4988}"/>
              </a:ext>
            </a:extLst>
          </p:cNvPr>
          <p:cNvSpPr>
            <a:spLocks xmlns:a="http://schemas.openxmlformats.org/drawingml/2006/main" noGrp="1"/>
          </p:cNvSpPr>
          <p:nvPr/>
        </p:nvSpPr>
        <p:spPr>
          <a:xfrm xmlns:a="http://schemas.openxmlformats.org/drawingml/2006/main">
            <a:off x="1104900" y="5514975"/>
            <a:ext cx="5048250"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223924"/>
                </a:solidFill>
                <a:latin typeface="Helvetica Neue"/>
                <a:ea typeface="Helvetica Neue"/>
                <a:cs typeface="Helvetica Neue"/>
              </a:defRPr>
            </a:pPr>
            <a:r>
              <a:rPr sz="1725" b="1">
                <a:solidFill>
                  <a:srgbClr val="223924"/>
                </a:solidFill>
                <a:latin typeface="Helvetica Neue"/>
                <a:ea typeface="Helvetica Neue"/>
                <a:cs typeface="Helvetica Neue"/>
              </a:rPr>
              <a:t>Premium  50%</a:t>
            </a:r>
          </a:p>
        </p:txBody>
      </p:sp>
      <p:sp>
        <p:nvSpPr>
          <p:cNvPr id="13" name="">
            <a:extLst xmlns:a="http://schemas.openxmlformats.org/drawingml/2006/main">
              <a:ext uri="{FF2B5EF4-FFF2-40B4-BE49-F238E27FC236}">
                <a16:creationId xmlns:a16="http://schemas.microsoft.com/office/drawing/2014/main" id="{C3F13829-BCF7-4CD7-AB5A-4AA7989FB83A}"/>
              </a:ext>
            </a:extLst>
          </p:cNvPr>
          <p:cNvSpPr>
            <a:spLocks xmlns:a="http://schemas.openxmlformats.org/drawingml/2006/main" noGrp="1"/>
          </p:cNvSpPr>
          <p:nvPr/>
        </p:nvSpPr>
        <p:spPr>
          <a:xfrm xmlns:a="http://schemas.openxmlformats.org/drawingml/2006/main">
            <a:off x="6248400" y="2457450"/>
            <a:ext cx="3114675" cy="838200"/>
          </a:xfrm>
          <a:prstGeom xmlns:a="http://schemas.openxmlformats.org/drawingml/2006/main" prst="rect">
            <a:avLst/>
          </a:prstGeom>
          <a:solidFill xmlns:a="http://schemas.openxmlformats.org/drawingml/2006/main">
            <a:srgbClr val="5C7C42"/>
          </a:solidFill>
          <a:ln xmlns:a="http://schemas.openxmlformats.org/drawingml/2006/main" w="0">
            <a:noFill/>
          </a:ln>
        </p:spPr>
      </p:sp>
      <p:sp>
        <p:nvSpPr>
          <p:cNvPr id="14" name="">
            <a:extLst xmlns:a="http://schemas.openxmlformats.org/drawingml/2006/main">
              <a:ext uri="{FF2B5EF4-FFF2-40B4-BE49-F238E27FC236}">
                <a16:creationId xmlns:a16="http://schemas.microsoft.com/office/drawing/2014/main" id="{00C1DC3B-5613-4EAB-931B-2617B7656E48}"/>
              </a:ext>
            </a:extLst>
          </p:cNvPr>
          <p:cNvSpPr>
            <a:spLocks xmlns:a="http://schemas.openxmlformats.org/drawingml/2006/main" noGrp="1"/>
          </p:cNvSpPr>
          <p:nvPr/>
        </p:nvSpPr>
        <p:spPr>
          <a:xfrm xmlns:a="http://schemas.openxmlformats.org/drawingml/2006/main">
            <a:off x="6391275" y="2733675"/>
            <a:ext cx="28575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EFF4E9"/>
                </a:solidFill>
                <a:latin typeface="Helvetica Neue"/>
                <a:ea typeface="Helvetica Neue"/>
                <a:cs typeface="Helvetica Neue"/>
              </a:defRPr>
            </a:pPr>
            <a:r>
              <a:rPr sz="1725" b="1">
                <a:solidFill>
                  <a:srgbClr val="EFF4E9"/>
                </a:solidFill>
                <a:latin typeface="Helvetica Neue"/>
                <a:ea typeface="Helvetica Neue"/>
                <a:cs typeface="Helvetica Neue"/>
              </a:rPr>
              <a:t>A 30%</a:t>
            </a:r>
          </a:p>
        </p:txBody>
      </p:sp>
      <p:sp>
        <p:nvSpPr>
          <p:cNvPr id="15" name="">
            <a:extLst xmlns:a="http://schemas.openxmlformats.org/drawingml/2006/main">
              <a:ext uri="{FF2B5EF4-FFF2-40B4-BE49-F238E27FC236}">
                <a16:creationId xmlns:a16="http://schemas.microsoft.com/office/drawing/2014/main" id="{5C5C57A9-DA9B-4EDD-83F5-701CA2135D7E}"/>
              </a:ext>
            </a:extLst>
          </p:cNvPr>
          <p:cNvSpPr>
            <a:spLocks xmlns:a="http://schemas.openxmlformats.org/drawingml/2006/main" noGrp="1"/>
          </p:cNvSpPr>
          <p:nvPr/>
        </p:nvSpPr>
        <p:spPr>
          <a:xfrm xmlns:a="http://schemas.openxmlformats.org/drawingml/2006/main">
            <a:off x="6248400" y="3314700"/>
            <a:ext cx="3114675" cy="1409700"/>
          </a:xfrm>
          <a:prstGeom xmlns:a="http://schemas.openxmlformats.org/drawingml/2006/main" prst="rect">
            <a:avLst/>
          </a:prstGeom>
          <a:solidFill xmlns:a="http://schemas.openxmlformats.org/drawingml/2006/main">
            <a:srgbClr val="D3DFC4"/>
          </a:solidFill>
          <a:ln xmlns:a="http://schemas.openxmlformats.org/drawingml/2006/main" w="0">
            <a:noFill/>
          </a:ln>
        </p:spPr>
      </p:sp>
      <p:sp>
        <p:nvSpPr>
          <p:cNvPr id="16" name="">
            <a:extLst xmlns:a="http://schemas.openxmlformats.org/drawingml/2006/main">
              <a:ext uri="{FF2B5EF4-FFF2-40B4-BE49-F238E27FC236}">
                <a16:creationId xmlns:a16="http://schemas.microsoft.com/office/drawing/2014/main" id="{192A7D31-1E2F-4862-8E31-8A869398BEEE}"/>
              </a:ext>
            </a:extLst>
          </p:cNvPr>
          <p:cNvSpPr>
            <a:spLocks xmlns:a="http://schemas.openxmlformats.org/drawingml/2006/main" noGrp="1"/>
          </p:cNvSpPr>
          <p:nvPr/>
        </p:nvSpPr>
        <p:spPr>
          <a:xfrm xmlns:a="http://schemas.openxmlformats.org/drawingml/2006/main">
            <a:off x="6391275" y="3876675"/>
            <a:ext cx="28575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223924"/>
                </a:solidFill>
                <a:latin typeface="Helvetica Neue"/>
                <a:ea typeface="Helvetica Neue"/>
                <a:cs typeface="Helvetica Neue"/>
              </a:defRPr>
            </a:pPr>
            <a:r>
              <a:rPr sz="1725" b="1">
                <a:solidFill>
                  <a:srgbClr val="223924"/>
                </a:solidFill>
                <a:latin typeface="Helvetica Neue"/>
                <a:ea typeface="Helvetica Neue"/>
                <a:cs typeface="Helvetica Neue"/>
              </a:rPr>
              <a:t>B 50%</a:t>
            </a:r>
          </a:p>
        </p:txBody>
      </p:sp>
      <p:sp>
        <p:nvSpPr>
          <p:cNvPr id="17" name="">
            <a:extLst xmlns:a="http://schemas.openxmlformats.org/drawingml/2006/main">
              <a:ext uri="{FF2B5EF4-FFF2-40B4-BE49-F238E27FC236}">
                <a16:creationId xmlns:a16="http://schemas.microsoft.com/office/drawing/2014/main" id="{3F8F7BC8-5EA6-4BEF-85BF-FCA013E61C5A}"/>
              </a:ext>
            </a:extLst>
          </p:cNvPr>
          <p:cNvSpPr>
            <a:spLocks xmlns:a="http://schemas.openxmlformats.org/drawingml/2006/main" noGrp="1"/>
          </p:cNvSpPr>
          <p:nvPr/>
        </p:nvSpPr>
        <p:spPr>
          <a:xfrm xmlns:a="http://schemas.openxmlformats.org/drawingml/2006/main">
            <a:off x="6248400" y="4743450"/>
            <a:ext cx="3114675" cy="552450"/>
          </a:xfrm>
          <a:prstGeom xmlns:a="http://schemas.openxmlformats.org/drawingml/2006/main" prst="rect">
            <a:avLst/>
          </a:prstGeom>
          <a:solidFill xmlns:a="http://schemas.openxmlformats.org/drawingml/2006/main">
            <a:srgbClr val="B87658"/>
          </a:solidFill>
          <a:ln xmlns:a="http://schemas.openxmlformats.org/drawingml/2006/main" w="0">
            <a:noFill/>
          </a:ln>
        </p:spPr>
      </p:sp>
      <p:sp>
        <p:nvSpPr>
          <p:cNvPr id="18" name="">
            <a:extLst xmlns:a="http://schemas.openxmlformats.org/drawingml/2006/main">
              <a:ext uri="{FF2B5EF4-FFF2-40B4-BE49-F238E27FC236}">
                <a16:creationId xmlns:a16="http://schemas.microsoft.com/office/drawing/2014/main" id="{508FCD84-EB65-4CB3-B3EB-8FE99D96E234}"/>
              </a:ext>
            </a:extLst>
          </p:cNvPr>
          <p:cNvSpPr>
            <a:spLocks xmlns:a="http://schemas.openxmlformats.org/drawingml/2006/main" noGrp="1"/>
          </p:cNvSpPr>
          <p:nvPr/>
        </p:nvSpPr>
        <p:spPr>
          <a:xfrm xmlns:a="http://schemas.openxmlformats.org/drawingml/2006/main">
            <a:off x="6391275" y="4876800"/>
            <a:ext cx="28575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223924"/>
                </a:solidFill>
                <a:latin typeface="Helvetica Neue"/>
                <a:ea typeface="Helvetica Neue"/>
                <a:cs typeface="Helvetica Neue"/>
              </a:defRPr>
            </a:pPr>
            <a:r>
              <a:rPr sz="1725" b="1">
                <a:solidFill>
                  <a:srgbClr val="223924"/>
                </a:solidFill>
                <a:latin typeface="Helvetica Neue"/>
                <a:ea typeface="Helvetica Neue"/>
                <a:cs typeface="Helvetica Neue"/>
              </a:rPr>
              <a:t>Others 20%</a:t>
            </a:r>
          </a:p>
        </p:txBody>
      </p:sp>
      <p:sp>
        <p:nvSpPr>
          <p:cNvPr id="19" name="">
            <a:extLst xmlns:a="http://schemas.openxmlformats.org/drawingml/2006/main">
              <a:ext uri="{FF2B5EF4-FFF2-40B4-BE49-F238E27FC236}">
                <a16:creationId xmlns:a16="http://schemas.microsoft.com/office/drawing/2014/main" id="{B83B8011-1073-451A-9DB5-FD1E4CBAFDD3}"/>
              </a:ext>
            </a:extLst>
          </p:cNvPr>
          <p:cNvSpPr>
            <a:spLocks xmlns:a="http://schemas.openxmlformats.org/drawingml/2006/main" noGrp="1"/>
          </p:cNvSpPr>
          <p:nvPr/>
        </p:nvSpPr>
        <p:spPr>
          <a:xfrm xmlns:a="http://schemas.openxmlformats.org/drawingml/2006/main">
            <a:off x="6343650" y="5514975"/>
            <a:ext cx="2952750"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223924"/>
                </a:solidFill>
                <a:latin typeface="Helvetica Neue"/>
                <a:ea typeface="Helvetica Neue"/>
                <a:cs typeface="Helvetica Neue"/>
              </a:defRPr>
            </a:pPr>
            <a:r>
              <a:rPr sz="1725" b="1">
                <a:solidFill>
                  <a:srgbClr val="223924"/>
                </a:solidFill>
                <a:latin typeface="Helvetica Neue"/>
                <a:ea typeface="Helvetica Neue"/>
                <a:cs typeface="Helvetica Neue"/>
              </a:rPr>
              <a:t>Core  30%</a:t>
            </a:r>
          </a:p>
        </p:txBody>
      </p:sp>
      <p:sp>
        <p:nvSpPr>
          <p:cNvPr id="20" name="">
            <a:extLst xmlns:a="http://schemas.openxmlformats.org/drawingml/2006/main">
              <a:ext uri="{FF2B5EF4-FFF2-40B4-BE49-F238E27FC236}">
                <a16:creationId xmlns:a16="http://schemas.microsoft.com/office/drawing/2014/main" id="{1A53937D-96E8-4903-97BA-F9D20F86FAB2}"/>
              </a:ext>
            </a:extLst>
          </p:cNvPr>
          <p:cNvSpPr>
            <a:spLocks xmlns:a="http://schemas.openxmlformats.org/drawingml/2006/main" noGrp="1"/>
          </p:cNvSpPr>
          <p:nvPr/>
        </p:nvSpPr>
        <p:spPr>
          <a:xfrm xmlns:a="http://schemas.openxmlformats.org/drawingml/2006/main">
            <a:off x="9391650" y="2457450"/>
            <a:ext cx="2066925" cy="552450"/>
          </a:xfrm>
          <a:prstGeom xmlns:a="http://schemas.openxmlformats.org/drawingml/2006/main" prst="rect">
            <a:avLst/>
          </a:prstGeom>
          <a:solidFill xmlns:a="http://schemas.openxmlformats.org/drawingml/2006/main">
            <a:srgbClr val="5C7C42"/>
          </a:solidFill>
          <a:ln xmlns:a="http://schemas.openxmlformats.org/drawingml/2006/main" w="0">
            <a:noFill/>
          </a:ln>
        </p:spPr>
      </p:sp>
      <p:sp>
        <p:nvSpPr>
          <p:cNvPr id="21" name="">
            <a:extLst xmlns:a="http://schemas.openxmlformats.org/drawingml/2006/main">
              <a:ext uri="{FF2B5EF4-FFF2-40B4-BE49-F238E27FC236}">
                <a16:creationId xmlns:a16="http://schemas.microsoft.com/office/drawing/2014/main" id="{E90BF13B-5F4A-4D56-8ED3-F5C5B12E07DF}"/>
              </a:ext>
            </a:extLst>
          </p:cNvPr>
          <p:cNvSpPr>
            <a:spLocks xmlns:a="http://schemas.openxmlformats.org/drawingml/2006/main" noGrp="1"/>
          </p:cNvSpPr>
          <p:nvPr/>
        </p:nvSpPr>
        <p:spPr>
          <a:xfrm xmlns:a="http://schemas.openxmlformats.org/drawingml/2006/main">
            <a:off x="9534525" y="2590800"/>
            <a:ext cx="180975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EFF4E9"/>
                </a:solidFill>
                <a:latin typeface="Helvetica Neue"/>
                <a:ea typeface="Helvetica Neue"/>
                <a:cs typeface="Helvetica Neue"/>
              </a:defRPr>
            </a:pPr>
            <a:r>
              <a:rPr sz="1725" b="1">
                <a:solidFill>
                  <a:srgbClr val="EFF4E9"/>
                </a:solidFill>
                <a:latin typeface="Helvetica Neue"/>
                <a:ea typeface="Helvetica Neue"/>
                <a:cs typeface="Helvetica Neue"/>
              </a:rPr>
              <a:t>A 20%</a:t>
            </a:r>
          </a:p>
        </p:txBody>
      </p:sp>
      <p:sp>
        <p:nvSpPr>
          <p:cNvPr id="22" name="">
            <a:extLst xmlns:a="http://schemas.openxmlformats.org/drawingml/2006/main">
              <a:ext uri="{FF2B5EF4-FFF2-40B4-BE49-F238E27FC236}">
                <a16:creationId xmlns:a16="http://schemas.microsoft.com/office/drawing/2014/main" id="{E3E160B4-EA2C-4FE3-8173-9AB12EF2570E}"/>
              </a:ext>
            </a:extLst>
          </p:cNvPr>
          <p:cNvSpPr>
            <a:spLocks xmlns:a="http://schemas.openxmlformats.org/drawingml/2006/main" noGrp="1"/>
          </p:cNvSpPr>
          <p:nvPr/>
        </p:nvSpPr>
        <p:spPr>
          <a:xfrm xmlns:a="http://schemas.openxmlformats.org/drawingml/2006/main">
            <a:off x="9391650" y="3028950"/>
            <a:ext cx="2066925" cy="1123950"/>
          </a:xfrm>
          <a:prstGeom xmlns:a="http://schemas.openxmlformats.org/drawingml/2006/main" prst="rect">
            <a:avLst/>
          </a:prstGeom>
          <a:solidFill xmlns:a="http://schemas.openxmlformats.org/drawingml/2006/main">
            <a:srgbClr val="D3DFC4"/>
          </a:solidFill>
          <a:ln xmlns:a="http://schemas.openxmlformats.org/drawingml/2006/main" w="0">
            <a:noFill/>
          </a:ln>
        </p:spPr>
      </p:sp>
      <p:sp>
        <p:nvSpPr>
          <p:cNvPr id="23" name="">
            <a:extLst xmlns:a="http://schemas.openxmlformats.org/drawingml/2006/main">
              <a:ext uri="{FF2B5EF4-FFF2-40B4-BE49-F238E27FC236}">
                <a16:creationId xmlns:a16="http://schemas.microsoft.com/office/drawing/2014/main" id="{95114A6D-B784-4700-91A5-0D1B326798F7}"/>
              </a:ext>
            </a:extLst>
          </p:cNvPr>
          <p:cNvSpPr>
            <a:spLocks xmlns:a="http://schemas.openxmlformats.org/drawingml/2006/main" noGrp="1"/>
          </p:cNvSpPr>
          <p:nvPr/>
        </p:nvSpPr>
        <p:spPr>
          <a:xfrm xmlns:a="http://schemas.openxmlformats.org/drawingml/2006/main">
            <a:off x="9534525" y="3448050"/>
            <a:ext cx="180975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223924"/>
                </a:solidFill>
                <a:latin typeface="Helvetica Neue"/>
                <a:ea typeface="Helvetica Neue"/>
                <a:cs typeface="Helvetica Neue"/>
              </a:defRPr>
            </a:pPr>
            <a:r>
              <a:rPr sz="1725" b="1">
                <a:solidFill>
                  <a:srgbClr val="223924"/>
                </a:solidFill>
                <a:latin typeface="Helvetica Neue"/>
                <a:ea typeface="Helvetica Neue"/>
                <a:cs typeface="Helvetica Neue"/>
              </a:rPr>
              <a:t>B 40%</a:t>
            </a:r>
          </a:p>
        </p:txBody>
      </p:sp>
      <p:sp>
        <p:nvSpPr>
          <p:cNvPr id="24" name="">
            <a:extLst xmlns:a="http://schemas.openxmlformats.org/drawingml/2006/main">
              <a:ext uri="{FF2B5EF4-FFF2-40B4-BE49-F238E27FC236}">
                <a16:creationId xmlns:a16="http://schemas.microsoft.com/office/drawing/2014/main" id="{73219229-D309-4F23-8F94-E63DCBA14B3B}"/>
              </a:ext>
            </a:extLst>
          </p:cNvPr>
          <p:cNvSpPr>
            <a:spLocks xmlns:a="http://schemas.openxmlformats.org/drawingml/2006/main" noGrp="1"/>
          </p:cNvSpPr>
          <p:nvPr/>
        </p:nvSpPr>
        <p:spPr>
          <a:xfrm xmlns:a="http://schemas.openxmlformats.org/drawingml/2006/main">
            <a:off x="9391650" y="4171950"/>
            <a:ext cx="2066925" cy="1123950"/>
          </a:xfrm>
          <a:prstGeom xmlns:a="http://schemas.openxmlformats.org/drawingml/2006/main" prst="rect">
            <a:avLst/>
          </a:prstGeom>
          <a:solidFill xmlns:a="http://schemas.openxmlformats.org/drawingml/2006/main">
            <a:srgbClr val="B87658"/>
          </a:solidFill>
          <a:ln xmlns:a="http://schemas.openxmlformats.org/drawingml/2006/main" w="0">
            <a:noFill/>
          </a:ln>
        </p:spPr>
      </p:sp>
      <p:sp>
        <p:nvSpPr>
          <p:cNvPr id="25" name="">
            <a:extLst xmlns:a="http://schemas.openxmlformats.org/drawingml/2006/main">
              <a:ext uri="{FF2B5EF4-FFF2-40B4-BE49-F238E27FC236}">
                <a16:creationId xmlns:a16="http://schemas.microsoft.com/office/drawing/2014/main" id="{788E6C74-CF2C-405B-8940-0A777BDB9EBA}"/>
              </a:ext>
            </a:extLst>
          </p:cNvPr>
          <p:cNvSpPr>
            <a:spLocks xmlns:a="http://schemas.openxmlformats.org/drawingml/2006/main" noGrp="1"/>
          </p:cNvSpPr>
          <p:nvPr/>
        </p:nvSpPr>
        <p:spPr>
          <a:xfrm xmlns:a="http://schemas.openxmlformats.org/drawingml/2006/main">
            <a:off x="9534525" y="4591050"/>
            <a:ext cx="180975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223924"/>
                </a:solidFill>
                <a:latin typeface="Helvetica Neue"/>
                <a:ea typeface="Helvetica Neue"/>
                <a:cs typeface="Helvetica Neue"/>
              </a:defRPr>
            </a:pPr>
            <a:r>
              <a:rPr sz="1725" b="1">
                <a:solidFill>
                  <a:srgbClr val="223924"/>
                </a:solidFill>
                <a:latin typeface="Helvetica Neue"/>
                <a:ea typeface="Helvetica Neue"/>
                <a:cs typeface="Helvetica Neue"/>
              </a:rPr>
              <a:t>Others 40%</a:t>
            </a:r>
          </a:p>
        </p:txBody>
      </p:sp>
      <p:sp>
        <p:nvSpPr>
          <p:cNvPr id="26" name="">
            <a:extLst xmlns:a="http://schemas.openxmlformats.org/drawingml/2006/main">
              <a:ext uri="{FF2B5EF4-FFF2-40B4-BE49-F238E27FC236}">
                <a16:creationId xmlns:a16="http://schemas.microsoft.com/office/drawing/2014/main" id="{27395263-AD55-4E63-8DFD-A7CEBFF7DBA7}"/>
              </a:ext>
            </a:extLst>
          </p:cNvPr>
          <p:cNvSpPr>
            <a:spLocks xmlns:a="http://schemas.openxmlformats.org/drawingml/2006/main" noGrp="1"/>
          </p:cNvSpPr>
          <p:nvPr/>
        </p:nvSpPr>
        <p:spPr>
          <a:xfrm xmlns:a="http://schemas.openxmlformats.org/drawingml/2006/main">
            <a:off x="9486900" y="5514975"/>
            <a:ext cx="1905000"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223924"/>
                </a:solidFill>
                <a:latin typeface="Helvetica Neue"/>
                <a:ea typeface="Helvetica Neue"/>
                <a:cs typeface="Helvetica Neue"/>
              </a:defRPr>
            </a:pPr>
            <a:r>
              <a:rPr sz="1725" b="1">
                <a:solidFill>
                  <a:srgbClr val="223924"/>
                </a:solidFill>
                <a:latin typeface="Helvetica Neue"/>
                <a:ea typeface="Helvetica Neue"/>
                <a:cs typeface="Helvetica Neue"/>
              </a:rPr>
              <a:t>Value  20%</a:t>
            </a:r>
          </a:p>
        </p:txBody>
      </p:sp>
      <p:sp>
        <p:nvSpPr>
          <p:cNvPr id="27" name="">
            <a:extLst xmlns:a="http://schemas.openxmlformats.org/drawingml/2006/main">
              <a:ext uri="{FF2B5EF4-FFF2-40B4-BE49-F238E27FC236}">
                <a16:creationId xmlns:a16="http://schemas.microsoft.com/office/drawing/2014/main" id="{692602B1-44E2-4BF4-9D9E-94C909B8181F}"/>
              </a:ext>
            </a:extLst>
          </p:cNvPr>
          <p:cNvSpPr>
            <a:spLocks xmlns:a="http://schemas.openxmlformats.org/drawingml/2006/main" noGrp="1"/>
          </p:cNvSpPr>
          <p:nvPr/>
        </p:nvSpPr>
        <p:spPr>
          <a:xfrm xmlns:a="http://schemas.openxmlformats.org/drawingml/2006/main">
            <a:off x="609600" y="6153150"/>
            <a:ext cx="1000125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67755E"/>
                </a:solidFill>
                <a:latin typeface="Helvetica Neue"/>
                <a:ea typeface="Helvetica Neue"/>
                <a:cs typeface="Helvetica Neue"/>
              </a:defRPr>
            </a:pPr>
            <a:r>
              <a:rPr sz="1200" b="0">
                <a:solidFill>
                  <a:srgbClr val="67755E"/>
                </a:solidFill>
                <a:latin typeface="Helvetica Neue"/>
                <a:ea typeface="Helvetica Neue"/>
                <a:cs typeface="Helvetica Neue"/>
              </a:rPr>
              <a:t>Illustrative data. Widths sum to 100%. Each column sums to 100%. Shapes are editable.</a:t>
            </a:r>
          </a:p>
        </p:txBody>
      </p:sp>
      <p:sp>
        <p:nvSpPr>
          <p:cNvPr id="28" name="">
            <a:extLst xmlns:a="http://schemas.openxmlformats.org/drawingml/2006/main">
              <a:ext uri="{FF2B5EF4-FFF2-40B4-BE49-F238E27FC236}">
                <a16:creationId xmlns:a16="http://schemas.microsoft.com/office/drawing/2014/main" id="{024CEC13-B859-4E98-814E-9CD582013920}"/>
              </a:ext>
            </a:extLst>
          </p:cNvPr>
          <p:cNvSpPr>
            <a:spLocks xmlns:a="http://schemas.openxmlformats.org/drawingml/2006/main" noGrp="1"/>
          </p:cNvSpPr>
          <p:nvPr/>
        </p:nvSpPr>
        <p:spPr>
          <a:xfrm xmlns:a="http://schemas.openxmlformats.org/drawingml/2006/main">
            <a:off x="10620375" y="6229350"/>
            <a:ext cx="1000125"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1">
                <a:solidFill>
                  <a:srgbClr val="223924"/>
                </a:solidFill>
                <a:latin typeface="Helvetica Neue"/>
                <a:ea typeface="Helvetica Neue"/>
                <a:cs typeface="Helvetica Neue"/>
              </a:defRPr>
            </a:pPr>
            <a:r>
              <a:rPr sz="1350" b="1">
                <a:solidFill>
                  <a:srgbClr val="223924"/>
                </a:solidFill>
                <a:latin typeface="Helvetica Neue"/>
                <a:ea typeface="Helvetica Neue"/>
                <a:cs typeface="Helvetica Neue"/>
              </a:rPr>
              <a:t>oria.one</a:t>
            </a:r>
          </a:p>
        </p:txBody>
      </p:sp>
    </p:spTree>
    <p:extLst>
      <p:ext uri="{BB962C8B-B14F-4D97-AF65-F5344CB8AC3E}">
        <p14:creationId xmlns:p14="http://schemas.microsoft.com/office/powerpoint/2010/main" val="467790677"/>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2026-09-08T22:23:12.3890000Z</dcterms:created>
  <dcterms:modified xsi:type="dcterms:W3CDTF">2026-09-08T22:23:12.3890000Z</dcterms:modified>
</coreProperties>
</file>