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00dfd97d5f434c7b" /><Relationship Type="http://schemas.openxmlformats.org/officeDocument/2006/relationships/extended-properties" Target="/docProps/app.xml" Id="Rd57a815dd2a641c7" /><Relationship Type="http://schemas.openxmlformats.org/officeDocument/2006/relationships/officeDocument" Target="/ppt/presentation.xml" Id="R2e8fc6be584743d4" /></Relationships>
</file>

<file path=ppt/presentation.xml><?xml version="1.0" encoding="utf-8"?>
<p:presentation xmlns:p="http://schemas.openxmlformats.org/presentationml/2006/main">
  <p:sldMasterIdLst>
    <p:sldMasterId xmlns:r="http://schemas.openxmlformats.org/officeDocument/2006/relationships" id="2147483648" r:id="Rf645ba1e4db84bdd"/>
  </p:sldMasterIdLst>
  <p:notesMasterIdLst>
    <p:notesMasterId xmlns:r="http://schemas.openxmlformats.org/officeDocument/2006/relationships" r:id="R20a61d77597440e5"/>
  </p:notesMasterIdLst>
  <p:sldIdLst>
    <p:sldId xmlns:r="http://schemas.openxmlformats.org/officeDocument/2006/relationships" id="256" r:id="R42b5cf880686482d"/>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975e09012a8548da" /><Relationship Type="http://schemas.openxmlformats.org/officeDocument/2006/relationships/slideMaster" Target="/ppt/slideMasters/slideMaster1.xml" Id="Rf645ba1e4db84bdd" /><Relationship Type="http://schemas.openxmlformats.org/officeDocument/2006/relationships/notesMaster" Target="/ppt/notesMasters/notesMaster1.xml" Id="R20a61d77597440e5" /><Relationship Type="http://schemas.openxmlformats.org/officeDocument/2006/relationships/presProps" Target="/ppt/presProps.xml" Id="R26741b7bdb9e4f9b" /><Relationship Type="http://schemas.openxmlformats.org/officeDocument/2006/relationships/tableStyles" Target="/ppt/tableStyles.xml" Id="Rad77699a03854bcf" /><Relationship Type="http://schemas.openxmlformats.org/officeDocument/2006/relationships/slide" Target="/ppt/slides/slide1.xml" Id="R42b5cf880686482d"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1957629c4c1d4af3"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600de9b3bc614fa3" /><Relationship Type="http://schemas.openxmlformats.org/officeDocument/2006/relationships/notesMaster" Target="/ppt/notesMasters/notesMaster1.xml" Id="R2498756e41fa49b4"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local mekko-chart guide, template 2. All company examples, amounts, ratings and scenarios are illustrative.</a:t>
            </a:r>
          </a:p>
          <a:p xmlns:a="http://schemas.openxmlformats.org/drawingml/2006/main">
            <a:r>
              <a:t>How to reuse: edit every label and underlying assumption. Diagram elements and chart bars are native PowerPoint shapes. They do not recalculate automatically. Recompute all totals and resize bars or Mekko segments proportionally after changing values. The Excel guide templates are presentation layouts, not Excel workbooks.</a:t>
            </a:r>
          </a:p>
          <a:p xmlns:a="http://schemas.openxmlformats.org/drawingml/2006/main">
            <a:r>
              <a:t>Validation: bridge endpoints equal opening plus movements. Category boundaries require a single scope and reporting period. Harvey scores are ordinal and require criterion-specific definitions.</a:t>
            </a:r>
          </a:p>
          <a:p xmlns:a="http://schemas.openxmlformats.org/drawingml/2006/main">
            <a:r>
              <a:t>Design: Midnight mint. Font: Helvetica Neue.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9ecdea3f26a74110"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27afa865a2d2415b" /><Relationship Type="http://schemas.openxmlformats.org/officeDocument/2006/relationships/slideLayout" Target="/ppt/slideLayouts/slideLayout1.xml" Id="R2e16d70516904612"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2e16d70516904612"/>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6b990fd472a24389" /><Relationship Type="http://schemas.openxmlformats.org/officeDocument/2006/relationships/notesSlide" Target="/ppt/notesSlides/notesSlide1.xml" Id="R8e9acdca494c45e0" /></Relationships>
</file>

<file path=ppt/slides/slide1.xml><?xml version="1.0" encoding="utf-8"?>
<p:sld xmlns:p="http://schemas.openxmlformats.org/presentationml/2006/main">
  <p:cSld>
    <p:bg>
      <p:bgPr>
        <a:solidFill xmlns:a="http://schemas.openxmlformats.org/drawingml/2006/main">
          <a:srgbClr val="102D2E"/>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74333EC5-2F00-404E-85EC-285A0197176E}"/>
              </a:ext>
            </a:extLst>
          </p:cNvPr>
          <p:cNvSpPr>
            <a:spLocks xmlns:a="http://schemas.openxmlformats.org/drawingml/2006/main" noGrp="1"/>
          </p:cNvSpPr>
          <p:nvPr/>
        </p:nvSpPr>
        <p:spPr>
          <a:xfrm xmlns:a="http://schemas.openxmlformats.org/drawingml/2006/main">
            <a:off x="609600" y="428625"/>
            <a:ext cx="109347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F3F8F1"/>
                </a:solidFill>
                <a:latin typeface="Helvetica Neue"/>
                <a:ea typeface="Helvetica Neue"/>
                <a:cs typeface="Helvetica Neue"/>
              </a:defRPr>
            </a:pPr>
            <a:r>
              <a:rPr sz="3300" b="1">
                <a:solidFill>
                  <a:srgbClr val="F3F8F1"/>
                </a:solidFill>
                <a:latin typeface="Helvetica Neue"/>
                <a:ea typeface="Helvetica Neue"/>
                <a:cs typeface="Helvetica Neue"/>
              </a:rPr>
              <a:t>Bar Mekko</a:t>
            </a:r>
          </a:p>
        </p:txBody>
      </p:sp>
      <p:sp>
        <p:nvSpPr>
          <p:cNvPr id="2" name="">
            <a:extLst xmlns:a="http://schemas.openxmlformats.org/drawingml/2006/main">
              <a:ext uri="{FF2B5EF4-FFF2-40B4-BE49-F238E27FC236}">
                <a16:creationId xmlns:a16="http://schemas.microsoft.com/office/drawing/2014/main" id="{6D5193B5-9C36-4DDF-B37C-93D484AC832A}"/>
              </a:ext>
            </a:extLst>
          </p:cNvPr>
          <p:cNvSpPr>
            <a:spLocks xmlns:a="http://schemas.openxmlformats.org/drawingml/2006/main" noGrp="1"/>
          </p:cNvSpPr>
          <p:nvPr/>
        </p:nvSpPr>
        <p:spPr>
          <a:xfrm xmlns:a="http://schemas.openxmlformats.org/drawingml/2006/main">
            <a:off x="609600" y="1152525"/>
            <a:ext cx="10934700" cy="5334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BCD0C8"/>
                </a:solidFill>
                <a:latin typeface="Helvetica Neue"/>
                <a:ea typeface="Helvetica Neue"/>
                <a:cs typeface="Helvetica Neue"/>
              </a:defRPr>
            </a:pPr>
            <a:r>
              <a:rPr sz="1800" b="0">
                <a:solidFill>
                  <a:srgbClr val="BCD0C8"/>
                </a:solidFill>
                <a:latin typeface="Helvetica Neue"/>
                <a:ea typeface="Helvetica Neue"/>
                <a:cs typeface="Helvetica Neue"/>
              </a:rPr>
              <a:t>Editable shapes preserve the relationship between width and height</a:t>
            </a:r>
          </a:p>
        </p:txBody>
      </p:sp>
      <p:sp>
        <p:nvSpPr>
          <p:cNvPr id="3" name="">
            <a:extLst xmlns:a="http://schemas.openxmlformats.org/drawingml/2006/main">
              <a:ext uri="{FF2B5EF4-FFF2-40B4-BE49-F238E27FC236}">
                <a16:creationId xmlns:a16="http://schemas.microsoft.com/office/drawing/2014/main" id="{2254F903-8430-4849-A2F5-7C3086810B21}"/>
              </a:ext>
            </a:extLst>
          </p:cNvPr>
          <p:cNvSpPr>
            <a:spLocks xmlns:a="http://schemas.openxmlformats.org/drawingml/2006/main" noGrp="1"/>
          </p:cNvSpPr>
          <p:nvPr/>
        </p:nvSpPr>
        <p:spPr>
          <a:xfrm xmlns:a="http://schemas.openxmlformats.org/drawingml/2006/main">
            <a:off x="609600" y="1828800"/>
            <a:ext cx="10972800" cy="0"/>
          </a:xfrm>
          <a:prstGeom xmlns:a="http://schemas.openxmlformats.org/drawingml/2006/main" prst="line">
            <a:avLst/>
          </a:prstGeom>
          <a:noFill xmlns:a="http://schemas.openxmlformats.org/drawingml/2006/main"/>
          <a:ln xmlns:a="http://schemas.openxmlformats.org/drawingml/2006/main" w="19050">
            <a:solidFill>
              <a:srgbClr val="305653"/>
            </a:solidFill>
          </a:ln>
        </p:spPr>
      </p:sp>
      <p:sp>
        <p:nvSpPr>
          <p:cNvPr id="4" name="">
            <a:extLst xmlns:a="http://schemas.openxmlformats.org/drawingml/2006/main">
              <a:ext uri="{FF2B5EF4-FFF2-40B4-BE49-F238E27FC236}">
                <a16:creationId xmlns:a16="http://schemas.microsoft.com/office/drawing/2014/main" id="{9FB16A0C-216D-4A54-BBFE-D81EC181C5F7}"/>
              </a:ext>
            </a:extLst>
          </p:cNvPr>
          <p:cNvSpPr>
            <a:spLocks xmlns:a="http://schemas.openxmlformats.org/drawingml/2006/main" noGrp="1"/>
          </p:cNvSpPr>
          <p:nvPr/>
        </p:nvSpPr>
        <p:spPr>
          <a:xfrm xmlns:a="http://schemas.openxmlformats.org/drawingml/2006/main">
            <a:off x="1009650" y="3600450"/>
            <a:ext cx="5200650" cy="1714500"/>
          </a:xfrm>
          <a:prstGeom xmlns:a="http://schemas.openxmlformats.org/drawingml/2006/main" prst="rect">
            <a:avLst/>
          </a:prstGeom>
          <a:solidFill xmlns:a="http://schemas.openxmlformats.org/drawingml/2006/main">
            <a:srgbClr val="A9DCBF"/>
          </a:solidFill>
          <a:ln xmlns:a="http://schemas.openxmlformats.org/drawingml/2006/main" w="0">
            <a:noFill/>
          </a:ln>
        </p:spPr>
      </p:sp>
      <p:sp>
        <p:nvSpPr>
          <p:cNvPr id="5" name="">
            <a:extLst xmlns:a="http://schemas.openxmlformats.org/drawingml/2006/main">
              <a:ext uri="{FF2B5EF4-FFF2-40B4-BE49-F238E27FC236}">
                <a16:creationId xmlns:a16="http://schemas.microsoft.com/office/drawing/2014/main" id="{CD0AA880-6CBA-4BC2-B3F3-3CBABA876F74}"/>
              </a:ext>
            </a:extLst>
          </p:cNvPr>
          <p:cNvSpPr>
            <a:spLocks xmlns:a="http://schemas.openxmlformats.org/drawingml/2006/main" noGrp="1"/>
          </p:cNvSpPr>
          <p:nvPr/>
        </p:nvSpPr>
        <p:spPr>
          <a:xfrm xmlns:a="http://schemas.openxmlformats.org/drawingml/2006/main">
            <a:off x="1200150" y="3248025"/>
            <a:ext cx="485775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950" b="1">
                <a:solidFill>
                  <a:srgbClr val="F3F8F1"/>
                </a:solidFill>
                <a:latin typeface="Helvetica Neue"/>
                <a:ea typeface="Helvetica Neue"/>
                <a:cs typeface="Helvetica Neue"/>
              </a:defRPr>
            </a:pPr>
            <a:r>
              <a:rPr sz="1950" b="1">
                <a:solidFill>
                  <a:srgbClr val="F3F8F1"/>
                </a:solidFill>
                <a:latin typeface="Helvetica Neue"/>
                <a:ea typeface="Helvetica Neue"/>
                <a:cs typeface="Helvetica Neue"/>
              </a:rPr>
              <a:t>60%</a:t>
            </a:r>
          </a:p>
        </p:txBody>
      </p:sp>
      <p:sp>
        <p:nvSpPr>
          <p:cNvPr id="6" name="">
            <a:extLst xmlns:a="http://schemas.openxmlformats.org/drawingml/2006/main">
              <a:ext uri="{FF2B5EF4-FFF2-40B4-BE49-F238E27FC236}">
                <a16:creationId xmlns:a16="http://schemas.microsoft.com/office/drawing/2014/main" id="{9D1508FD-BCA0-412A-BD9E-F992D2990424}"/>
              </a:ext>
            </a:extLst>
          </p:cNvPr>
          <p:cNvSpPr>
            <a:spLocks xmlns:a="http://schemas.openxmlformats.org/drawingml/2006/main" noGrp="1"/>
          </p:cNvSpPr>
          <p:nvPr/>
        </p:nvSpPr>
        <p:spPr>
          <a:xfrm xmlns:a="http://schemas.openxmlformats.org/drawingml/2006/main">
            <a:off x="1152525" y="5467350"/>
            <a:ext cx="4953000" cy="571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650" b="0">
                <a:solidFill>
                  <a:srgbClr val="F3F8F1"/>
                </a:solidFill>
                <a:latin typeface="Helvetica Neue"/>
                <a:ea typeface="Helvetica Neue"/>
                <a:cs typeface="Helvetica Neue"/>
              </a:defRPr>
            </a:pPr>
            <a:r>
              <a:rPr sz="1650" b="0">
                <a:solidFill>
                  <a:srgbClr val="F3F8F1"/>
                </a:solidFill>
                <a:latin typeface="Helvetica Neue"/>
                <a:ea typeface="Helvetica Neue"/>
                <a:cs typeface="Helvetica Neue"/>
              </a:rPr>
              <a:t>Service A</a:t>
            </a:r>
          </a:p>
          <a:p xmlns:a="http://schemas.openxmlformats.org/drawingml/2006/main">
            <a:pPr>
              <a:defRPr sz="1650" b="0">
                <a:solidFill>
                  <a:srgbClr val="F3F8F1"/>
                </a:solidFill>
                <a:latin typeface="Helvetica Neue"/>
                <a:ea typeface="Helvetica Neue"/>
                <a:cs typeface="Helvetica Neue"/>
              </a:defRPr>
            </a:pPr>
            <a:r>
              <a:rPr sz="1650" b="0">
                <a:solidFill>
                  <a:srgbClr val="F3F8F1"/>
                </a:solidFill>
                <a:latin typeface="Helvetica Neue"/>
                <a:ea typeface="Helvetica Neue"/>
                <a:cs typeface="Helvetica Neue"/>
              </a:rPr>
              <a:t>50% of revenue</a:t>
            </a:r>
          </a:p>
        </p:txBody>
      </p:sp>
      <p:sp>
        <p:nvSpPr>
          <p:cNvPr id="7" name="">
            <a:extLst xmlns:a="http://schemas.openxmlformats.org/drawingml/2006/main">
              <a:ext uri="{FF2B5EF4-FFF2-40B4-BE49-F238E27FC236}">
                <a16:creationId xmlns:a16="http://schemas.microsoft.com/office/drawing/2014/main" id="{7E6CFADE-8A5C-4A81-9467-C83267311EFC}"/>
              </a:ext>
            </a:extLst>
          </p:cNvPr>
          <p:cNvSpPr>
            <a:spLocks xmlns:a="http://schemas.openxmlformats.org/drawingml/2006/main" noGrp="1"/>
          </p:cNvSpPr>
          <p:nvPr/>
        </p:nvSpPr>
        <p:spPr>
          <a:xfrm xmlns:a="http://schemas.openxmlformats.org/drawingml/2006/main">
            <a:off x="6248400" y="4171950"/>
            <a:ext cx="3105150" cy="1143000"/>
          </a:xfrm>
          <a:prstGeom xmlns:a="http://schemas.openxmlformats.org/drawingml/2006/main" prst="rect">
            <a:avLst/>
          </a:prstGeom>
          <a:solidFill xmlns:a="http://schemas.openxmlformats.org/drawingml/2006/main">
            <a:srgbClr val="A9DCBF"/>
          </a:solidFill>
          <a:ln xmlns:a="http://schemas.openxmlformats.org/drawingml/2006/main" w="0">
            <a:noFill/>
          </a:ln>
        </p:spPr>
      </p:sp>
      <p:sp>
        <p:nvSpPr>
          <p:cNvPr id="8" name="">
            <a:extLst xmlns:a="http://schemas.openxmlformats.org/drawingml/2006/main">
              <a:ext uri="{FF2B5EF4-FFF2-40B4-BE49-F238E27FC236}">
                <a16:creationId xmlns:a16="http://schemas.microsoft.com/office/drawing/2014/main" id="{F203A2FB-7072-4E83-9FFC-60E87464038D}"/>
              </a:ext>
            </a:extLst>
          </p:cNvPr>
          <p:cNvSpPr>
            <a:spLocks xmlns:a="http://schemas.openxmlformats.org/drawingml/2006/main" noGrp="1"/>
          </p:cNvSpPr>
          <p:nvPr/>
        </p:nvSpPr>
        <p:spPr>
          <a:xfrm xmlns:a="http://schemas.openxmlformats.org/drawingml/2006/main">
            <a:off x="6438900" y="3819525"/>
            <a:ext cx="276225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950" b="1">
                <a:solidFill>
                  <a:srgbClr val="F3F8F1"/>
                </a:solidFill>
                <a:latin typeface="Helvetica Neue"/>
                <a:ea typeface="Helvetica Neue"/>
                <a:cs typeface="Helvetica Neue"/>
              </a:defRPr>
            </a:pPr>
            <a:r>
              <a:rPr sz="1950" b="1">
                <a:solidFill>
                  <a:srgbClr val="F3F8F1"/>
                </a:solidFill>
                <a:latin typeface="Helvetica Neue"/>
                <a:ea typeface="Helvetica Neue"/>
                <a:cs typeface="Helvetica Neue"/>
              </a:rPr>
              <a:t>40%</a:t>
            </a:r>
          </a:p>
        </p:txBody>
      </p:sp>
      <p:sp>
        <p:nvSpPr>
          <p:cNvPr id="9" name="">
            <a:extLst xmlns:a="http://schemas.openxmlformats.org/drawingml/2006/main">
              <a:ext uri="{FF2B5EF4-FFF2-40B4-BE49-F238E27FC236}">
                <a16:creationId xmlns:a16="http://schemas.microsoft.com/office/drawing/2014/main" id="{E5CE78CD-72F7-4145-9B1A-5008CC764D7D}"/>
              </a:ext>
            </a:extLst>
          </p:cNvPr>
          <p:cNvSpPr>
            <a:spLocks xmlns:a="http://schemas.openxmlformats.org/drawingml/2006/main" noGrp="1"/>
          </p:cNvSpPr>
          <p:nvPr/>
        </p:nvSpPr>
        <p:spPr>
          <a:xfrm xmlns:a="http://schemas.openxmlformats.org/drawingml/2006/main">
            <a:off x="6391275" y="5467350"/>
            <a:ext cx="2857500" cy="571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650" b="0">
                <a:solidFill>
                  <a:srgbClr val="F3F8F1"/>
                </a:solidFill>
                <a:latin typeface="Helvetica Neue"/>
                <a:ea typeface="Helvetica Neue"/>
                <a:cs typeface="Helvetica Neue"/>
              </a:defRPr>
            </a:pPr>
            <a:r>
              <a:rPr sz="1650" b="0">
                <a:solidFill>
                  <a:srgbClr val="F3F8F1"/>
                </a:solidFill>
                <a:latin typeface="Helvetica Neue"/>
                <a:ea typeface="Helvetica Neue"/>
                <a:cs typeface="Helvetica Neue"/>
              </a:rPr>
              <a:t>Service B</a:t>
            </a:r>
          </a:p>
          <a:p xmlns:a="http://schemas.openxmlformats.org/drawingml/2006/main">
            <a:pPr>
              <a:defRPr sz="1650" b="0">
                <a:solidFill>
                  <a:srgbClr val="F3F8F1"/>
                </a:solidFill>
                <a:latin typeface="Helvetica Neue"/>
                <a:ea typeface="Helvetica Neue"/>
                <a:cs typeface="Helvetica Neue"/>
              </a:defRPr>
            </a:pPr>
            <a:r>
              <a:rPr sz="1650" b="0">
                <a:solidFill>
                  <a:srgbClr val="F3F8F1"/>
                </a:solidFill>
                <a:latin typeface="Helvetica Neue"/>
                <a:ea typeface="Helvetica Neue"/>
                <a:cs typeface="Helvetica Neue"/>
              </a:rPr>
              <a:t>30% of revenue</a:t>
            </a:r>
          </a:p>
        </p:txBody>
      </p:sp>
      <p:sp>
        <p:nvSpPr>
          <p:cNvPr id="10" name="">
            <a:extLst xmlns:a="http://schemas.openxmlformats.org/drawingml/2006/main">
              <a:ext uri="{FF2B5EF4-FFF2-40B4-BE49-F238E27FC236}">
                <a16:creationId xmlns:a16="http://schemas.microsoft.com/office/drawing/2014/main" id="{489EF806-4368-4C0B-B83A-1CA14F5C4A62}"/>
              </a:ext>
            </a:extLst>
          </p:cNvPr>
          <p:cNvSpPr>
            <a:spLocks xmlns:a="http://schemas.openxmlformats.org/drawingml/2006/main" noGrp="1"/>
          </p:cNvSpPr>
          <p:nvPr/>
        </p:nvSpPr>
        <p:spPr>
          <a:xfrm xmlns:a="http://schemas.openxmlformats.org/drawingml/2006/main">
            <a:off x="9391650" y="3028950"/>
            <a:ext cx="2057400" cy="2286000"/>
          </a:xfrm>
          <a:prstGeom xmlns:a="http://schemas.openxmlformats.org/drawingml/2006/main" prst="rect">
            <a:avLst/>
          </a:prstGeom>
          <a:solidFill xmlns:a="http://schemas.openxmlformats.org/drawingml/2006/main">
            <a:srgbClr val="A9DCBF"/>
          </a:solidFill>
          <a:ln xmlns:a="http://schemas.openxmlformats.org/drawingml/2006/main" w="0">
            <a:noFill/>
          </a:ln>
        </p:spPr>
      </p:sp>
      <p:sp>
        <p:nvSpPr>
          <p:cNvPr id="11" name="">
            <a:extLst xmlns:a="http://schemas.openxmlformats.org/drawingml/2006/main">
              <a:ext uri="{FF2B5EF4-FFF2-40B4-BE49-F238E27FC236}">
                <a16:creationId xmlns:a16="http://schemas.microsoft.com/office/drawing/2014/main" id="{DB8EED67-9F2A-4FA6-965A-472D57D9B9EC}"/>
              </a:ext>
            </a:extLst>
          </p:cNvPr>
          <p:cNvSpPr>
            <a:spLocks xmlns:a="http://schemas.openxmlformats.org/drawingml/2006/main" noGrp="1"/>
          </p:cNvSpPr>
          <p:nvPr/>
        </p:nvSpPr>
        <p:spPr>
          <a:xfrm xmlns:a="http://schemas.openxmlformats.org/drawingml/2006/main">
            <a:off x="9582150" y="2676525"/>
            <a:ext cx="171450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950" b="1">
                <a:solidFill>
                  <a:srgbClr val="F3F8F1"/>
                </a:solidFill>
                <a:latin typeface="Helvetica Neue"/>
                <a:ea typeface="Helvetica Neue"/>
                <a:cs typeface="Helvetica Neue"/>
              </a:defRPr>
            </a:pPr>
            <a:r>
              <a:rPr sz="1950" b="1">
                <a:solidFill>
                  <a:srgbClr val="F3F8F1"/>
                </a:solidFill>
                <a:latin typeface="Helvetica Neue"/>
                <a:ea typeface="Helvetica Neue"/>
                <a:cs typeface="Helvetica Neue"/>
              </a:rPr>
              <a:t>80%</a:t>
            </a:r>
          </a:p>
        </p:txBody>
      </p:sp>
      <p:sp>
        <p:nvSpPr>
          <p:cNvPr id="12" name="">
            <a:extLst xmlns:a="http://schemas.openxmlformats.org/drawingml/2006/main">
              <a:ext uri="{FF2B5EF4-FFF2-40B4-BE49-F238E27FC236}">
                <a16:creationId xmlns:a16="http://schemas.microsoft.com/office/drawing/2014/main" id="{F4FCB66B-8420-4F05-9F4B-C199DF9B8249}"/>
              </a:ext>
            </a:extLst>
          </p:cNvPr>
          <p:cNvSpPr>
            <a:spLocks xmlns:a="http://schemas.openxmlformats.org/drawingml/2006/main" noGrp="1"/>
          </p:cNvSpPr>
          <p:nvPr/>
        </p:nvSpPr>
        <p:spPr>
          <a:xfrm xmlns:a="http://schemas.openxmlformats.org/drawingml/2006/main">
            <a:off x="9534525" y="5467350"/>
            <a:ext cx="1809750" cy="571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650" b="0">
                <a:solidFill>
                  <a:srgbClr val="F3F8F1"/>
                </a:solidFill>
                <a:latin typeface="Helvetica Neue"/>
                <a:ea typeface="Helvetica Neue"/>
                <a:cs typeface="Helvetica Neue"/>
              </a:defRPr>
            </a:pPr>
            <a:r>
              <a:rPr sz="1650" b="0">
                <a:solidFill>
                  <a:srgbClr val="F3F8F1"/>
                </a:solidFill>
                <a:latin typeface="Helvetica Neue"/>
                <a:ea typeface="Helvetica Neue"/>
                <a:cs typeface="Helvetica Neue"/>
              </a:rPr>
              <a:t>Service C</a:t>
            </a:r>
          </a:p>
          <a:p xmlns:a="http://schemas.openxmlformats.org/drawingml/2006/main">
            <a:pPr>
              <a:defRPr sz="1650" b="0">
                <a:solidFill>
                  <a:srgbClr val="F3F8F1"/>
                </a:solidFill>
                <a:latin typeface="Helvetica Neue"/>
                <a:ea typeface="Helvetica Neue"/>
                <a:cs typeface="Helvetica Neue"/>
              </a:defRPr>
            </a:pPr>
            <a:r>
              <a:rPr sz="1650" b="0">
                <a:solidFill>
                  <a:srgbClr val="F3F8F1"/>
                </a:solidFill>
                <a:latin typeface="Helvetica Neue"/>
                <a:ea typeface="Helvetica Neue"/>
                <a:cs typeface="Helvetica Neue"/>
              </a:rPr>
              <a:t>20% of revenue</a:t>
            </a:r>
          </a:p>
        </p:txBody>
      </p:sp>
      <p:sp>
        <p:nvSpPr>
          <p:cNvPr id="13" name="">
            <a:extLst xmlns:a="http://schemas.openxmlformats.org/drawingml/2006/main">
              <a:ext uri="{FF2B5EF4-FFF2-40B4-BE49-F238E27FC236}">
                <a16:creationId xmlns:a16="http://schemas.microsoft.com/office/drawing/2014/main" id="{C1D230A2-3DF5-45AC-8F98-F5B5207300BE}"/>
              </a:ext>
            </a:extLst>
          </p:cNvPr>
          <p:cNvSpPr>
            <a:spLocks xmlns:a="http://schemas.openxmlformats.org/drawingml/2006/main" noGrp="1"/>
          </p:cNvSpPr>
          <p:nvPr/>
        </p:nvSpPr>
        <p:spPr>
          <a:xfrm xmlns:a="http://schemas.openxmlformats.org/drawingml/2006/main">
            <a:off x="609600" y="2028825"/>
            <a:ext cx="1097280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BCD0C8"/>
                </a:solidFill>
                <a:latin typeface="Helvetica Neue"/>
                <a:ea typeface="Helvetica Neue"/>
                <a:cs typeface="Helvetica Neue"/>
              </a:defRPr>
            </a:pPr>
            <a:r>
              <a:rPr sz="1800" b="0">
                <a:solidFill>
                  <a:srgbClr val="BCD0C8"/>
                </a:solidFill>
                <a:latin typeface="Helvetica Neue"/>
                <a:ea typeface="Helvetica Neue"/>
                <a:cs typeface="Helvetica Neue"/>
              </a:rPr>
              <a:t>Height = gross margin. Width = share of revenue.</a:t>
            </a:r>
          </a:p>
        </p:txBody>
      </p:sp>
      <p:sp>
        <p:nvSpPr>
          <p:cNvPr id="14" name="">
            <a:extLst xmlns:a="http://schemas.openxmlformats.org/drawingml/2006/main">
              <a:ext uri="{FF2B5EF4-FFF2-40B4-BE49-F238E27FC236}">
                <a16:creationId xmlns:a16="http://schemas.microsoft.com/office/drawing/2014/main" id="{9A12FECF-00F0-4C49-B0D1-5FF58B817E36}"/>
              </a:ext>
            </a:extLst>
          </p:cNvPr>
          <p:cNvSpPr>
            <a:spLocks xmlns:a="http://schemas.openxmlformats.org/drawingml/2006/main" noGrp="1"/>
          </p:cNvSpPr>
          <p:nvPr/>
        </p:nvSpPr>
        <p:spPr>
          <a:xfrm xmlns:a="http://schemas.openxmlformats.org/drawingml/2006/main">
            <a:off x="609600" y="6153150"/>
            <a:ext cx="1000125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BCD0C8"/>
                </a:solidFill>
                <a:latin typeface="Helvetica Neue"/>
                <a:ea typeface="Helvetica Neue"/>
                <a:cs typeface="Helvetica Neue"/>
              </a:defRPr>
            </a:pPr>
            <a:r>
              <a:rPr sz="1200" b="0">
                <a:solidFill>
                  <a:srgbClr val="BCD0C8"/>
                </a:solidFill>
                <a:latin typeface="Helvetica Neue"/>
                <a:ea typeface="Helvetica Neue"/>
                <a:cs typeface="Helvetica Neue"/>
              </a:rPr>
              <a:t>Illustrative data. Width = revenue share. Height = margin. Area represents relative gross profit.</a:t>
            </a:r>
          </a:p>
        </p:txBody>
      </p:sp>
      <p:sp>
        <p:nvSpPr>
          <p:cNvPr id="15" name="">
            <a:extLst xmlns:a="http://schemas.openxmlformats.org/drawingml/2006/main">
              <a:ext uri="{FF2B5EF4-FFF2-40B4-BE49-F238E27FC236}">
                <a16:creationId xmlns:a16="http://schemas.microsoft.com/office/drawing/2014/main" id="{F96D2DEC-7DBA-4BBE-80A1-2EFDE6FC0BDB}"/>
              </a:ext>
            </a:extLst>
          </p:cNvPr>
          <p:cNvSpPr>
            <a:spLocks xmlns:a="http://schemas.openxmlformats.org/drawingml/2006/main" noGrp="1"/>
          </p:cNvSpPr>
          <p:nvPr/>
        </p:nvSpPr>
        <p:spPr>
          <a:xfrm xmlns:a="http://schemas.openxmlformats.org/drawingml/2006/main">
            <a:off x="10620375" y="6229350"/>
            <a:ext cx="1000125"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F3F8F1"/>
                </a:solidFill>
                <a:latin typeface="Helvetica Neue"/>
                <a:ea typeface="Helvetica Neue"/>
                <a:cs typeface="Helvetica Neue"/>
              </a:defRPr>
            </a:pPr>
            <a:r>
              <a:rPr sz="1350" b="1">
                <a:solidFill>
                  <a:srgbClr val="F3F8F1"/>
                </a:solidFill>
                <a:latin typeface="Helvetica Neue"/>
                <a:ea typeface="Helvetica Neue"/>
                <a:cs typeface="Helvetica Neue"/>
              </a:rPr>
              <a:t>oria.one</a:t>
            </a:r>
          </a:p>
        </p:txBody>
      </p:sp>
    </p:spTree>
    <p:extLst>
      <p:ext uri="{BB962C8B-B14F-4D97-AF65-F5344CB8AC3E}">
        <p14:creationId xmlns:p14="http://schemas.microsoft.com/office/powerpoint/2010/main" val="1788548453"/>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2026-09-08T22:27:12.5160000Z</dcterms:created>
  <dcterms:modified xsi:type="dcterms:W3CDTF">2026-09-08T22:27:12.5160000Z</dcterms:modified>
</coreProperties>
</file>