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cf9e9e3182174b41" /><Relationship Type="http://schemas.openxmlformats.org/officeDocument/2006/relationships/extended-properties" Target="/docProps/app.xml" Id="Ra5d08b8ca4654622" /><Relationship Type="http://schemas.openxmlformats.org/officeDocument/2006/relationships/officeDocument" Target="/ppt/presentation.xml" Id="R0b9b01c86ca44371" /></Relationships>
</file>

<file path=ppt/presentation.xml><?xml version="1.0" encoding="utf-8"?>
<p:presentation xmlns:p="http://schemas.openxmlformats.org/presentationml/2006/main">
  <p:sldMasterIdLst>
    <p:sldMasterId xmlns:r="http://schemas.openxmlformats.org/officeDocument/2006/relationships" id="2147483648" r:id="R7bd34fdcdcac4ae1"/>
  </p:sldMasterIdLst>
  <p:notesMasterIdLst>
    <p:notesMasterId xmlns:r="http://schemas.openxmlformats.org/officeDocument/2006/relationships" r:id="R101efa84a20f4728"/>
  </p:notesMasterIdLst>
  <p:sldIdLst>
    <p:sldId xmlns:r="http://schemas.openxmlformats.org/officeDocument/2006/relationships" id="256" r:id="R0f65dda2c83d4d0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4e1a91b18d544155" /><Relationship Type="http://schemas.openxmlformats.org/officeDocument/2006/relationships/slideMaster" Target="/ppt/slideMasters/slideMaster1.xml" Id="R7bd34fdcdcac4ae1" /><Relationship Type="http://schemas.openxmlformats.org/officeDocument/2006/relationships/notesMaster" Target="/ppt/notesMasters/notesMaster1.xml" Id="R101efa84a20f4728" /><Relationship Type="http://schemas.openxmlformats.org/officeDocument/2006/relationships/presProps" Target="/ppt/presProps.xml" Id="R56fc458e03f5486e" /><Relationship Type="http://schemas.openxmlformats.org/officeDocument/2006/relationships/tableStyles" Target="/ppt/tableStyles.xml" Id="R34a2b110b5004590" /><Relationship Type="http://schemas.openxmlformats.org/officeDocument/2006/relationships/slide" Target="/ppt/slides/slide1.xml" Id="R0f65dda2c83d4d0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e3e3e19107ae48c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2a2d792bf8f43d2" /><Relationship Type="http://schemas.openxmlformats.org/officeDocument/2006/relationships/notesMaster" Target="/ppt/notesMasters/notesMaster1.xml" Id="R2a260c98c52c421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mekko-chart guide, template 1.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Lilac editorial.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a2fa7ff27ac4be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da62820821854e9e" /><Relationship Type="http://schemas.openxmlformats.org/officeDocument/2006/relationships/slideLayout" Target="/ppt/slideLayouts/slideLayout1.xml" Id="R818a88da07e245fb"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18a88da07e245fb"/>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7ebc89c0a364bb2" /><Relationship Type="http://schemas.openxmlformats.org/officeDocument/2006/relationships/notesSlide" Target="/ppt/notesSlides/notesSlide1.xml" Id="Rf339208a50a84af2" /></Relationships>
</file>

<file path=ppt/slides/slide1.xml><?xml version="1.0" encoding="utf-8"?>
<p:sld xmlns:p="http://schemas.openxmlformats.org/presentationml/2006/main">
  <p:cSld>
    <p:bg>
      <p:bgPr>
        <a:solidFill xmlns:a="http://schemas.openxmlformats.org/drawingml/2006/main">
          <a:srgbClr val="F5F1FA"/>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6A094B27-233B-4E0F-93ED-707B1D884237}"/>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1172D"/>
                </a:solidFill>
                <a:latin typeface="Helvetica Neue"/>
                <a:ea typeface="Helvetica Neue"/>
                <a:cs typeface="Helvetica Neue"/>
              </a:defRPr>
            </a:pPr>
            <a:r>
              <a:rPr sz="3300" b="1">
                <a:solidFill>
                  <a:srgbClr val="21172D"/>
                </a:solidFill>
                <a:latin typeface="Helvetica Neue"/>
                <a:ea typeface="Helvetica Neue"/>
                <a:cs typeface="Helvetica Neue"/>
              </a:rPr>
              <a:t>Market map - segment x share</a:t>
            </a:r>
          </a:p>
        </p:txBody>
      </p:sp>
      <p:sp>
        <p:nvSpPr>
          <p:cNvPr id="2" name="">
            <a:extLst xmlns:a="http://schemas.openxmlformats.org/drawingml/2006/main">
              <a:ext uri="{FF2B5EF4-FFF2-40B4-BE49-F238E27FC236}">
                <a16:creationId xmlns:a16="http://schemas.microsoft.com/office/drawing/2014/main" id="{1E71DB6F-B40C-4B12-BA55-27A043D9C6CB}"/>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776B83"/>
                </a:solidFill>
                <a:latin typeface="Helvetica Neue"/>
                <a:ea typeface="Helvetica Neue"/>
                <a:cs typeface="Helvetica Neue"/>
              </a:defRPr>
            </a:pPr>
            <a:r>
              <a:rPr sz="1800" b="0">
                <a:solidFill>
                  <a:srgbClr val="776B83"/>
                </a:solidFill>
                <a:latin typeface="Helvetica Neue"/>
                <a:ea typeface="Helvetica Neue"/>
                <a:cs typeface="Helvetica Neue"/>
              </a:rPr>
              <a:t>Editable shapes preserve the relationship between width and height</a:t>
            </a:r>
          </a:p>
        </p:txBody>
      </p:sp>
      <p:sp>
        <p:nvSpPr>
          <p:cNvPr id="3" name="">
            <a:extLst xmlns:a="http://schemas.openxmlformats.org/drawingml/2006/main">
              <a:ext uri="{FF2B5EF4-FFF2-40B4-BE49-F238E27FC236}">
                <a16:creationId xmlns:a16="http://schemas.microsoft.com/office/drawing/2014/main" id="{D35A35CA-F85A-4F90-AC03-8D68EBB37E62}"/>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ED2F0"/>
            </a:solidFill>
          </a:ln>
        </p:spPr>
      </p:sp>
      <p:sp>
        <p:nvSpPr>
          <p:cNvPr id="4" name="">
            <a:extLst xmlns:a="http://schemas.openxmlformats.org/drawingml/2006/main">
              <a:ext uri="{FF2B5EF4-FFF2-40B4-BE49-F238E27FC236}">
                <a16:creationId xmlns:a16="http://schemas.microsoft.com/office/drawing/2014/main" id="{77EC39EC-3D04-4129-AE60-127D897ED8C3}"/>
              </a:ext>
            </a:extLst>
          </p:cNvPr>
          <p:cNvSpPr>
            <a:spLocks xmlns:a="http://schemas.openxmlformats.org/drawingml/2006/main" noGrp="1"/>
          </p:cNvSpPr>
          <p:nvPr/>
        </p:nvSpPr>
        <p:spPr>
          <a:xfrm xmlns:a="http://schemas.openxmlformats.org/drawingml/2006/main">
            <a:off x="561975" y="2371725"/>
            <a:ext cx="476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776B83"/>
                </a:solidFill>
                <a:latin typeface="Helvetica Neue"/>
                <a:ea typeface="Helvetica Neue"/>
                <a:cs typeface="Helvetica Neue"/>
              </a:defRPr>
            </a:pPr>
            <a:r>
              <a:rPr sz="1350" b="0">
                <a:solidFill>
                  <a:srgbClr val="776B83"/>
                </a:solidFill>
                <a:latin typeface="Helvetica Neue"/>
                <a:ea typeface="Helvetica Neue"/>
                <a:cs typeface="Helvetica Neue"/>
              </a:rPr>
              <a:t>100</a:t>
            </a:r>
          </a:p>
        </p:txBody>
      </p:sp>
      <p:sp>
        <p:nvSpPr>
          <p:cNvPr id="5" name="">
            <a:extLst xmlns:a="http://schemas.openxmlformats.org/drawingml/2006/main">
              <a:ext uri="{FF2B5EF4-FFF2-40B4-BE49-F238E27FC236}">
                <a16:creationId xmlns:a16="http://schemas.microsoft.com/office/drawing/2014/main" id="{975D0A72-0D9D-4C9B-A80A-B9857CAF85B6}"/>
              </a:ext>
            </a:extLst>
          </p:cNvPr>
          <p:cNvSpPr>
            <a:spLocks xmlns:a="http://schemas.openxmlformats.org/drawingml/2006/main" noGrp="1"/>
          </p:cNvSpPr>
          <p:nvPr/>
        </p:nvSpPr>
        <p:spPr>
          <a:xfrm xmlns:a="http://schemas.openxmlformats.org/drawingml/2006/main">
            <a:off x="695325" y="5114925"/>
            <a:ext cx="42862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776B83"/>
                </a:solidFill>
                <a:latin typeface="Helvetica Neue"/>
                <a:ea typeface="Helvetica Neue"/>
                <a:cs typeface="Helvetica Neue"/>
              </a:defRPr>
            </a:pPr>
            <a:r>
              <a:rPr sz="1350" b="0">
                <a:solidFill>
                  <a:srgbClr val="776B83"/>
                </a:solidFill>
                <a:latin typeface="Helvetica Neue"/>
                <a:ea typeface="Helvetica Neue"/>
                <a:cs typeface="Helvetica Neue"/>
              </a:rPr>
              <a:t>0</a:t>
            </a:r>
          </a:p>
        </p:txBody>
      </p:sp>
      <p:sp>
        <p:nvSpPr>
          <p:cNvPr id="6" name="">
            <a:extLst xmlns:a="http://schemas.openxmlformats.org/drawingml/2006/main">
              <a:ext uri="{FF2B5EF4-FFF2-40B4-BE49-F238E27FC236}">
                <a16:creationId xmlns:a16="http://schemas.microsoft.com/office/drawing/2014/main" id="{7B422BD9-EC3C-4812-BE54-CBD54CA2FA3F}"/>
              </a:ext>
            </a:extLst>
          </p:cNvPr>
          <p:cNvSpPr>
            <a:spLocks xmlns:a="http://schemas.openxmlformats.org/drawingml/2006/main" noGrp="1"/>
          </p:cNvSpPr>
          <p:nvPr/>
        </p:nvSpPr>
        <p:spPr>
          <a:xfrm xmlns:a="http://schemas.openxmlformats.org/drawingml/2006/main">
            <a:off x="1009650" y="2457450"/>
            <a:ext cx="5210175" cy="1409700"/>
          </a:xfrm>
          <a:prstGeom xmlns:a="http://schemas.openxmlformats.org/drawingml/2006/main" prst="rect">
            <a:avLst/>
          </a:prstGeom>
          <a:solidFill xmlns:a="http://schemas.openxmlformats.org/drawingml/2006/main">
            <a:srgbClr val="7854B8"/>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01D3F40E-A6E9-4FAB-AB27-6809552462EE}"/>
              </a:ext>
            </a:extLst>
          </p:cNvPr>
          <p:cNvSpPr>
            <a:spLocks xmlns:a="http://schemas.openxmlformats.org/drawingml/2006/main" noGrp="1"/>
          </p:cNvSpPr>
          <p:nvPr/>
        </p:nvSpPr>
        <p:spPr>
          <a:xfrm xmlns:a="http://schemas.openxmlformats.org/drawingml/2006/main">
            <a:off x="1152525" y="3019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5F1FA"/>
                </a:solidFill>
                <a:latin typeface="Helvetica Neue"/>
                <a:ea typeface="Helvetica Neue"/>
                <a:cs typeface="Helvetica Neue"/>
              </a:defRPr>
            </a:pPr>
            <a:r>
              <a:rPr sz="1725" b="1">
                <a:solidFill>
                  <a:srgbClr val="F5F1FA"/>
                </a:solidFill>
                <a:latin typeface="Helvetica Neue"/>
                <a:ea typeface="Helvetica Neue"/>
                <a:cs typeface="Helvetica Neue"/>
              </a:rPr>
              <a:t>A 50%</a:t>
            </a:r>
          </a:p>
        </p:txBody>
      </p:sp>
      <p:sp>
        <p:nvSpPr>
          <p:cNvPr id="8" name="">
            <a:extLst xmlns:a="http://schemas.openxmlformats.org/drawingml/2006/main">
              <a:ext uri="{FF2B5EF4-FFF2-40B4-BE49-F238E27FC236}">
                <a16:creationId xmlns:a16="http://schemas.microsoft.com/office/drawing/2014/main" id="{B8B1E413-EE3B-474D-93CD-9F8D3662E5DF}"/>
              </a:ext>
            </a:extLst>
          </p:cNvPr>
          <p:cNvSpPr>
            <a:spLocks xmlns:a="http://schemas.openxmlformats.org/drawingml/2006/main" noGrp="1"/>
          </p:cNvSpPr>
          <p:nvPr/>
        </p:nvSpPr>
        <p:spPr>
          <a:xfrm xmlns:a="http://schemas.openxmlformats.org/drawingml/2006/main">
            <a:off x="1009650" y="3886200"/>
            <a:ext cx="5210175" cy="838200"/>
          </a:xfrm>
          <a:prstGeom xmlns:a="http://schemas.openxmlformats.org/drawingml/2006/main" prst="rect">
            <a:avLst/>
          </a:prstGeom>
          <a:solidFill xmlns:a="http://schemas.openxmlformats.org/drawingml/2006/main">
            <a:srgbClr val="DED2F0"/>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948DF24E-89EB-4EF1-B051-8B3B1AA9ABED}"/>
              </a:ext>
            </a:extLst>
          </p:cNvPr>
          <p:cNvSpPr>
            <a:spLocks xmlns:a="http://schemas.openxmlformats.org/drawingml/2006/main" noGrp="1"/>
          </p:cNvSpPr>
          <p:nvPr/>
        </p:nvSpPr>
        <p:spPr>
          <a:xfrm xmlns:a="http://schemas.openxmlformats.org/drawingml/2006/main">
            <a:off x="1152525" y="4162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B 30%</a:t>
            </a:r>
          </a:p>
        </p:txBody>
      </p:sp>
      <p:sp>
        <p:nvSpPr>
          <p:cNvPr id="10" name="">
            <a:extLst xmlns:a="http://schemas.openxmlformats.org/drawingml/2006/main">
              <a:ext uri="{FF2B5EF4-FFF2-40B4-BE49-F238E27FC236}">
                <a16:creationId xmlns:a16="http://schemas.microsoft.com/office/drawing/2014/main" id="{D5DB66AB-14A8-434F-97C8-D3705E757357}"/>
              </a:ext>
            </a:extLst>
          </p:cNvPr>
          <p:cNvSpPr>
            <a:spLocks xmlns:a="http://schemas.openxmlformats.org/drawingml/2006/main" noGrp="1"/>
          </p:cNvSpPr>
          <p:nvPr/>
        </p:nvSpPr>
        <p:spPr>
          <a:xfrm xmlns:a="http://schemas.openxmlformats.org/drawingml/2006/main">
            <a:off x="1009650" y="4743450"/>
            <a:ext cx="5210175" cy="552450"/>
          </a:xfrm>
          <a:prstGeom xmlns:a="http://schemas.openxmlformats.org/drawingml/2006/main" prst="rect">
            <a:avLst/>
          </a:prstGeom>
          <a:solidFill xmlns:a="http://schemas.openxmlformats.org/drawingml/2006/main">
            <a:srgbClr val="B67751"/>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B4ACE8FD-A29E-446F-A580-DEF4CFD2E0B9}"/>
              </a:ext>
            </a:extLst>
          </p:cNvPr>
          <p:cNvSpPr>
            <a:spLocks xmlns:a="http://schemas.openxmlformats.org/drawingml/2006/main" noGrp="1"/>
          </p:cNvSpPr>
          <p:nvPr/>
        </p:nvSpPr>
        <p:spPr>
          <a:xfrm xmlns:a="http://schemas.openxmlformats.org/drawingml/2006/main">
            <a:off x="1152525" y="4876800"/>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Others 20%</a:t>
            </a:r>
          </a:p>
        </p:txBody>
      </p:sp>
      <p:sp>
        <p:nvSpPr>
          <p:cNvPr id="12" name="">
            <a:extLst xmlns:a="http://schemas.openxmlformats.org/drawingml/2006/main">
              <a:ext uri="{FF2B5EF4-FFF2-40B4-BE49-F238E27FC236}">
                <a16:creationId xmlns:a16="http://schemas.microsoft.com/office/drawing/2014/main" id="{53EEB2F0-942A-4365-AC2E-FEE8A2A22AE2}"/>
              </a:ext>
            </a:extLst>
          </p:cNvPr>
          <p:cNvSpPr>
            <a:spLocks xmlns:a="http://schemas.openxmlformats.org/drawingml/2006/main" noGrp="1"/>
          </p:cNvSpPr>
          <p:nvPr/>
        </p:nvSpPr>
        <p:spPr>
          <a:xfrm xmlns:a="http://schemas.openxmlformats.org/drawingml/2006/main">
            <a:off x="1104900" y="5514975"/>
            <a:ext cx="5048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Enterprise  50%</a:t>
            </a:r>
          </a:p>
        </p:txBody>
      </p:sp>
      <p:sp>
        <p:nvSpPr>
          <p:cNvPr id="13" name="">
            <a:extLst xmlns:a="http://schemas.openxmlformats.org/drawingml/2006/main">
              <a:ext uri="{FF2B5EF4-FFF2-40B4-BE49-F238E27FC236}">
                <a16:creationId xmlns:a16="http://schemas.microsoft.com/office/drawing/2014/main" id="{1BAED117-A907-4D31-93EB-C9917093F500}"/>
              </a:ext>
            </a:extLst>
          </p:cNvPr>
          <p:cNvSpPr>
            <a:spLocks xmlns:a="http://schemas.openxmlformats.org/drawingml/2006/main" noGrp="1"/>
          </p:cNvSpPr>
          <p:nvPr/>
        </p:nvSpPr>
        <p:spPr>
          <a:xfrm xmlns:a="http://schemas.openxmlformats.org/drawingml/2006/main">
            <a:off x="6248400" y="2457450"/>
            <a:ext cx="3114675" cy="838200"/>
          </a:xfrm>
          <a:prstGeom xmlns:a="http://schemas.openxmlformats.org/drawingml/2006/main" prst="rect">
            <a:avLst/>
          </a:prstGeom>
          <a:solidFill xmlns:a="http://schemas.openxmlformats.org/drawingml/2006/main">
            <a:srgbClr val="7854B8"/>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C9ED3F13-C8B9-42CC-B617-8C0CB1B6053A}"/>
              </a:ext>
            </a:extLst>
          </p:cNvPr>
          <p:cNvSpPr>
            <a:spLocks xmlns:a="http://schemas.openxmlformats.org/drawingml/2006/main" noGrp="1"/>
          </p:cNvSpPr>
          <p:nvPr/>
        </p:nvSpPr>
        <p:spPr>
          <a:xfrm xmlns:a="http://schemas.openxmlformats.org/drawingml/2006/main">
            <a:off x="6391275" y="2733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5F1FA"/>
                </a:solidFill>
                <a:latin typeface="Helvetica Neue"/>
                <a:ea typeface="Helvetica Neue"/>
                <a:cs typeface="Helvetica Neue"/>
              </a:defRPr>
            </a:pPr>
            <a:r>
              <a:rPr sz="1725" b="1">
                <a:solidFill>
                  <a:srgbClr val="F5F1FA"/>
                </a:solidFill>
                <a:latin typeface="Helvetica Neue"/>
                <a:ea typeface="Helvetica Neue"/>
                <a:cs typeface="Helvetica Neue"/>
              </a:rPr>
              <a:t>A 30%</a:t>
            </a:r>
          </a:p>
        </p:txBody>
      </p:sp>
      <p:sp>
        <p:nvSpPr>
          <p:cNvPr id="15" name="">
            <a:extLst xmlns:a="http://schemas.openxmlformats.org/drawingml/2006/main">
              <a:ext uri="{FF2B5EF4-FFF2-40B4-BE49-F238E27FC236}">
                <a16:creationId xmlns:a16="http://schemas.microsoft.com/office/drawing/2014/main" id="{71FC2FCD-DB33-4C70-8BBB-DC6F718C167B}"/>
              </a:ext>
            </a:extLst>
          </p:cNvPr>
          <p:cNvSpPr>
            <a:spLocks xmlns:a="http://schemas.openxmlformats.org/drawingml/2006/main" noGrp="1"/>
          </p:cNvSpPr>
          <p:nvPr/>
        </p:nvSpPr>
        <p:spPr>
          <a:xfrm xmlns:a="http://schemas.openxmlformats.org/drawingml/2006/main">
            <a:off x="6248400" y="3314700"/>
            <a:ext cx="3114675" cy="1409700"/>
          </a:xfrm>
          <a:prstGeom xmlns:a="http://schemas.openxmlformats.org/drawingml/2006/main" prst="rect">
            <a:avLst/>
          </a:prstGeom>
          <a:solidFill xmlns:a="http://schemas.openxmlformats.org/drawingml/2006/main">
            <a:srgbClr val="DED2F0"/>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CC3D22B9-24F0-4894-AA3D-DE114E7678D0}"/>
              </a:ext>
            </a:extLst>
          </p:cNvPr>
          <p:cNvSpPr>
            <a:spLocks xmlns:a="http://schemas.openxmlformats.org/drawingml/2006/main" noGrp="1"/>
          </p:cNvSpPr>
          <p:nvPr/>
        </p:nvSpPr>
        <p:spPr>
          <a:xfrm xmlns:a="http://schemas.openxmlformats.org/drawingml/2006/main">
            <a:off x="6391275" y="3876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B 50%</a:t>
            </a:r>
          </a:p>
        </p:txBody>
      </p:sp>
      <p:sp>
        <p:nvSpPr>
          <p:cNvPr id="17" name="">
            <a:extLst xmlns:a="http://schemas.openxmlformats.org/drawingml/2006/main">
              <a:ext uri="{FF2B5EF4-FFF2-40B4-BE49-F238E27FC236}">
                <a16:creationId xmlns:a16="http://schemas.microsoft.com/office/drawing/2014/main" id="{918DD7D4-E269-43A6-98CE-434DA19C2B19}"/>
              </a:ext>
            </a:extLst>
          </p:cNvPr>
          <p:cNvSpPr>
            <a:spLocks xmlns:a="http://schemas.openxmlformats.org/drawingml/2006/main" noGrp="1"/>
          </p:cNvSpPr>
          <p:nvPr/>
        </p:nvSpPr>
        <p:spPr>
          <a:xfrm xmlns:a="http://schemas.openxmlformats.org/drawingml/2006/main">
            <a:off x="6248400" y="4743450"/>
            <a:ext cx="3114675" cy="552450"/>
          </a:xfrm>
          <a:prstGeom xmlns:a="http://schemas.openxmlformats.org/drawingml/2006/main" prst="rect">
            <a:avLst/>
          </a:prstGeom>
          <a:solidFill xmlns:a="http://schemas.openxmlformats.org/drawingml/2006/main">
            <a:srgbClr val="B67751"/>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FCE46987-C9E2-49A0-9BD7-02FCC8A83DA9}"/>
              </a:ext>
            </a:extLst>
          </p:cNvPr>
          <p:cNvSpPr>
            <a:spLocks xmlns:a="http://schemas.openxmlformats.org/drawingml/2006/main" noGrp="1"/>
          </p:cNvSpPr>
          <p:nvPr/>
        </p:nvSpPr>
        <p:spPr>
          <a:xfrm xmlns:a="http://schemas.openxmlformats.org/drawingml/2006/main">
            <a:off x="6391275" y="4876800"/>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Others 20%</a:t>
            </a:r>
          </a:p>
        </p:txBody>
      </p:sp>
      <p:sp>
        <p:nvSpPr>
          <p:cNvPr id="19" name="">
            <a:extLst xmlns:a="http://schemas.openxmlformats.org/drawingml/2006/main">
              <a:ext uri="{FF2B5EF4-FFF2-40B4-BE49-F238E27FC236}">
                <a16:creationId xmlns:a16="http://schemas.microsoft.com/office/drawing/2014/main" id="{BAF542EC-D431-4D49-97E6-2B644609C6E0}"/>
              </a:ext>
            </a:extLst>
          </p:cNvPr>
          <p:cNvSpPr>
            <a:spLocks xmlns:a="http://schemas.openxmlformats.org/drawingml/2006/main" noGrp="1"/>
          </p:cNvSpPr>
          <p:nvPr/>
        </p:nvSpPr>
        <p:spPr>
          <a:xfrm xmlns:a="http://schemas.openxmlformats.org/drawingml/2006/main">
            <a:off x="6343650" y="5514975"/>
            <a:ext cx="29527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Midmarket  30%</a:t>
            </a:r>
          </a:p>
        </p:txBody>
      </p:sp>
      <p:sp>
        <p:nvSpPr>
          <p:cNvPr id="20" name="">
            <a:extLst xmlns:a="http://schemas.openxmlformats.org/drawingml/2006/main">
              <a:ext uri="{FF2B5EF4-FFF2-40B4-BE49-F238E27FC236}">
                <a16:creationId xmlns:a16="http://schemas.microsoft.com/office/drawing/2014/main" id="{2EF9DCAC-1EE6-4CE9-9D9C-9D34F8777079}"/>
              </a:ext>
            </a:extLst>
          </p:cNvPr>
          <p:cNvSpPr>
            <a:spLocks xmlns:a="http://schemas.openxmlformats.org/drawingml/2006/main" noGrp="1"/>
          </p:cNvSpPr>
          <p:nvPr/>
        </p:nvSpPr>
        <p:spPr>
          <a:xfrm xmlns:a="http://schemas.openxmlformats.org/drawingml/2006/main">
            <a:off x="9391650" y="2457450"/>
            <a:ext cx="2066925" cy="552450"/>
          </a:xfrm>
          <a:prstGeom xmlns:a="http://schemas.openxmlformats.org/drawingml/2006/main" prst="rect">
            <a:avLst/>
          </a:prstGeom>
          <a:solidFill xmlns:a="http://schemas.openxmlformats.org/drawingml/2006/main">
            <a:srgbClr val="7854B8"/>
          </a:solidFill>
          <a:ln xmlns:a="http://schemas.openxmlformats.org/drawingml/2006/main" w="0">
            <a:noFill/>
          </a:ln>
        </p:spPr>
      </p:sp>
      <p:sp>
        <p:nvSpPr>
          <p:cNvPr id="21" name="">
            <a:extLst xmlns:a="http://schemas.openxmlformats.org/drawingml/2006/main">
              <a:ext uri="{FF2B5EF4-FFF2-40B4-BE49-F238E27FC236}">
                <a16:creationId xmlns:a16="http://schemas.microsoft.com/office/drawing/2014/main" id="{599FCFBF-1512-439C-995A-2644A91FA4F8}"/>
              </a:ext>
            </a:extLst>
          </p:cNvPr>
          <p:cNvSpPr>
            <a:spLocks xmlns:a="http://schemas.openxmlformats.org/drawingml/2006/main" noGrp="1"/>
          </p:cNvSpPr>
          <p:nvPr/>
        </p:nvSpPr>
        <p:spPr>
          <a:xfrm xmlns:a="http://schemas.openxmlformats.org/drawingml/2006/main">
            <a:off x="9534525" y="259080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5F1FA"/>
                </a:solidFill>
                <a:latin typeface="Helvetica Neue"/>
                <a:ea typeface="Helvetica Neue"/>
                <a:cs typeface="Helvetica Neue"/>
              </a:defRPr>
            </a:pPr>
            <a:r>
              <a:rPr sz="1725" b="1">
                <a:solidFill>
                  <a:srgbClr val="F5F1FA"/>
                </a:solidFill>
                <a:latin typeface="Helvetica Neue"/>
                <a:ea typeface="Helvetica Neue"/>
                <a:cs typeface="Helvetica Neue"/>
              </a:rPr>
              <a:t>A 20%</a:t>
            </a:r>
          </a:p>
        </p:txBody>
      </p:sp>
      <p:sp>
        <p:nvSpPr>
          <p:cNvPr id="22" name="">
            <a:extLst xmlns:a="http://schemas.openxmlformats.org/drawingml/2006/main">
              <a:ext uri="{FF2B5EF4-FFF2-40B4-BE49-F238E27FC236}">
                <a16:creationId xmlns:a16="http://schemas.microsoft.com/office/drawing/2014/main" id="{8AB030EE-BB75-46D3-9F49-F4D22D7C2C4A}"/>
              </a:ext>
            </a:extLst>
          </p:cNvPr>
          <p:cNvSpPr>
            <a:spLocks xmlns:a="http://schemas.openxmlformats.org/drawingml/2006/main" noGrp="1"/>
          </p:cNvSpPr>
          <p:nvPr/>
        </p:nvSpPr>
        <p:spPr>
          <a:xfrm xmlns:a="http://schemas.openxmlformats.org/drawingml/2006/main">
            <a:off x="9391650" y="3028950"/>
            <a:ext cx="2066925" cy="1123950"/>
          </a:xfrm>
          <a:prstGeom xmlns:a="http://schemas.openxmlformats.org/drawingml/2006/main" prst="rect">
            <a:avLst/>
          </a:prstGeom>
          <a:solidFill xmlns:a="http://schemas.openxmlformats.org/drawingml/2006/main">
            <a:srgbClr val="DED2F0"/>
          </a:solidFill>
          <a:ln xmlns:a="http://schemas.openxmlformats.org/drawingml/2006/main" w="0">
            <a:noFill/>
          </a:ln>
        </p:spPr>
      </p:sp>
      <p:sp>
        <p:nvSpPr>
          <p:cNvPr id="23" name="">
            <a:extLst xmlns:a="http://schemas.openxmlformats.org/drawingml/2006/main">
              <a:ext uri="{FF2B5EF4-FFF2-40B4-BE49-F238E27FC236}">
                <a16:creationId xmlns:a16="http://schemas.microsoft.com/office/drawing/2014/main" id="{73ADBE41-0618-42DA-8CA7-A4AB818B5842}"/>
              </a:ext>
            </a:extLst>
          </p:cNvPr>
          <p:cNvSpPr>
            <a:spLocks xmlns:a="http://schemas.openxmlformats.org/drawingml/2006/main" noGrp="1"/>
          </p:cNvSpPr>
          <p:nvPr/>
        </p:nvSpPr>
        <p:spPr>
          <a:xfrm xmlns:a="http://schemas.openxmlformats.org/drawingml/2006/main">
            <a:off x="9534525" y="3448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B 40%</a:t>
            </a:r>
          </a:p>
        </p:txBody>
      </p:sp>
      <p:sp>
        <p:nvSpPr>
          <p:cNvPr id="24" name="">
            <a:extLst xmlns:a="http://schemas.openxmlformats.org/drawingml/2006/main">
              <a:ext uri="{FF2B5EF4-FFF2-40B4-BE49-F238E27FC236}">
                <a16:creationId xmlns:a16="http://schemas.microsoft.com/office/drawing/2014/main" id="{86BF89C7-A283-473D-90E4-1C32FA849120}"/>
              </a:ext>
            </a:extLst>
          </p:cNvPr>
          <p:cNvSpPr>
            <a:spLocks xmlns:a="http://schemas.openxmlformats.org/drawingml/2006/main" noGrp="1"/>
          </p:cNvSpPr>
          <p:nvPr/>
        </p:nvSpPr>
        <p:spPr>
          <a:xfrm xmlns:a="http://schemas.openxmlformats.org/drawingml/2006/main">
            <a:off x="9391650" y="4171950"/>
            <a:ext cx="2066925" cy="1123950"/>
          </a:xfrm>
          <a:prstGeom xmlns:a="http://schemas.openxmlformats.org/drawingml/2006/main" prst="rect">
            <a:avLst/>
          </a:prstGeom>
          <a:solidFill xmlns:a="http://schemas.openxmlformats.org/drawingml/2006/main">
            <a:srgbClr val="B67751"/>
          </a:solidFill>
          <a:ln xmlns:a="http://schemas.openxmlformats.org/drawingml/2006/main" w="0">
            <a:noFill/>
          </a:ln>
        </p:spPr>
      </p:sp>
      <p:sp>
        <p:nvSpPr>
          <p:cNvPr id="25" name="">
            <a:extLst xmlns:a="http://schemas.openxmlformats.org/drawingml/2006/main">
              <a:ext uri="{FF2B5EF4-FFF2-40B4-BE49-F238E27FC236}">
                <a16:creationId xmlns:a16="http://schemas.microsoft.com/office/drawing/2014/main" id="{ACE9959F-EB3C-4C52-B196-01EF8D02C217}"/>
              </a:ext>
            </a:extLst>
          </p:cNvPr>
          <p:cNvSpPr>
            <a:spLocks xmlns:a="http://schemas.openxmlformats.org/drawingml/2006/main" noGrp="1"/>
          </p:cNvSpPr>
          <p:nvPr/>
        </p:nvSpPr>
        <p:spPr>
          <a:xfrm xmlns:a="http://schemas.openxmlformats.org/drawingml/2006/main">
            <a:off x="9534525" y="4591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Others 40%</a:t>
            </a:r>
          </a:p>
        </p:txBody>
      </p:sp>
      <p:sp>
        <p:nvSpPr>
          <p:cNvPr id="26" name="">
            <a:extLst xmlns:a="http://schemas.openxmlformats.org/drawingml/2006/main">
              <a:ext uri="{FF2B5EF4-FFF2-40B4-BE49-F238E27FC236}">
                <a16:creationId xmlns:a16="http://schemas.microsoft.com/office/drawing/2014/main" id="{0F80DF93-D0CB-4477-92E5-700ED9F568EF}"/>
              </a:ext>
            </a:extLst>
          </p:cNvPr>
          <p:cNvSpPr>
            <a:spLocks xmlns:a="http://schemas.openxmlformats.org/drawingml/2006/main" noGrp="1"/>
          </p:cNvSpPr>
          <p:nvPr/>
        </p:nvSpPr>
        <p:spPr>
          <a:xfrm xmlns:a="http://schemas.openxmlformats.org/drawingml/2006/main">
            <a:off x="9486900" y="5514975"/>
            <a:ext cx="19050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1172D"/>
                </a:solidFill>
                <a:latin typeface="Helvetica Neue"/>
                <a:ea typeface="Helvetica Neue"/>
                <a:cs typeface="Helvetica Neue"/>
              </a:defRPr>
            </a:pPr>
            <a:r>
              <a:rPr sz="1725" b="1">
                <a:solidFill>
                  <a:srgbClr val="21172D"/>
                </a:solidFill>
                <a:latin typeface="Helvetica Neue"/>
                <a:ea typeface="Helvetica Neue"/>
                <a:cs typeface="Helvetica Neue"/>
              </a:rPr>
              <a:t>SMB  20%</a:t>
            </a:r>
          </a:p>
        </p:txBody>
      </p:sp>
      <p:sp>
        <p:nvSpPr>
          <p:cNvPr id="27" name="">
            <a:extLst xmlns:a="http://schemas.openxmlformats.org/drawingml/2006/main">
              <a:ext uri="{FF2B5EF4-FFF2-40B4-BE49-F238E27FC236}">
                <a16:creationId xmlns:a16="http://schemas.microsoft.com/office/drawing/2014/main" id="{1F2C26E6-446B-4C65-94D2-3EFB83D9FE57}"/>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776B83"/>
                </a:solidFill>
                <a:latin typeface="Helvetica Neue"/>
                <a:ea typeface="Helvetica Neue"/>
                <a:cs typeface="Helvetica Neue"/>
              </a:defRPr>
            </a:pPr>
            <a:r>
              <a:rPr sz="1200" b="0">
                <a:solidFill>
                  <a:srgbClr val="776B83"/>
                </a:solidFill>
                <a:latin typeface="Helvetica Neue"/>
                <a:ea typeface="Helvetica Neue"/>
                <a:cs typeface="Helvetica Neue"/>
              </a:rPr>
              <a:t>Illustrative data. Widths sum to 100%. Each column sums to 100%. Shapes are editable.</a:t>
            </a:r>
          </a:p>
        </p:txBody>
      </p:sp>
      <p:sp>
        <p:nvSpPr>
          <p:cNvPr id="28" name="">
            <a:extLst xmlns:a="http://schemas.openxmlformats.org/drawingml/2006/main">
              <a:ext uri="{FF2B5EF4-FFF2-40B4-BE49-F238E27FC236}">
                <a16:creationId xmlns:a16="http://schemas.microsoft.com/office/drawing/2014/main" id="{5797F3F4-02AA-4614-A99A-8938E7D0F20E}"/>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1172D"/>
                </a:solidFill>
                <a:latin typeface="Helvetica Neue"/>
                <a:ea typeface="Helvetica Neue"/>
                <a:cs typeface="Helvetica Neue"/>
              </a:defRPr>
            </a:pPr>
            <a:r>
              <a:rPr sz="1350" b="1">
                <a:solidFill>
                  <a:srgbClr val="21172D"/>
                </a:solidFill>
                <a:latin typeface="Helvetica Neue"/>
                <a:ea typeface="Helvetica Neue"/>
                <a:cs typeface="Helvetica Neue"/>
              </a:rPr>
              <a:t>oria.one</a:t>
            </a:r>
          </a:p>
        </p:txBody>
      </p:sp>
    </p:spTree>
    <p:extLst>
      <p:ext uri="{BB962C8B-B14F-4D97-AF65-F5344CB8AC3E}">
        <p14:creationId xmlns:p14="http://schemas.microsoft.com/office/powerpoint/2010/main" val="195937035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2026-09-08T22:23:04.1640000Z</dcterms:created>
  <dcterms:modified xsi:type="dcterms:W3CDTF">2026-09-08T22:23:04.1640000Z</dcterms:modified>
</coreProperties>
</file>